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783" r:id="rId2"/>
  </p:sldMasterIdLst>
  <p:notesMasterIdLst>
    <p:notesMasterId r:id="rId19"/>
  </p:notesMasterIdLst>
  <p:handoutMasterIdLst>
    <p:handoutMasterId r:id="rId20"/>
  </p:handoutMasterIdLst>
  <p:sldIdLst>
    <p:sldId id="412" r:id="rId3"/>
    <p:sldId id="582" r:id="rId4"/>
    <p:sldId id="581" r:id="rId5"/>
    <p:sldId id="583" r:id="rId6"/>
    <p:sldId id="584" r:id="rId7"/>
    <p:sldId id="564" r:id="rId8"/>
    <p:sldId id="594" r:id="rId9"/>
    <p:sldId id="595" r:id="rId10"/>
    <p:sldId id="562" r:id="rId11"/>
    <p:sldId id="587" r:id="rId12"/>
    <p:sldId id="565" r:id="rId13"/>
    <p:sldId id="593" r:id="rId14"/>
    <p:sldId id="588" r:id="rId15"/>
    <p:sldId id="592" r:id="rId16"/>
    <p:sldId id="591" r:id="rId17"/>
    <p:sldId id="552" r:id="rId18"/>
  </p:sldIdLst>
  <p:sldSz cx="9144000" cy="6858000" type="screen4x3"/>
  <p:notesSz cx="7315200" cy="9601200"/>
  <p:custDataLst>
    <p:tags r:id="rId21"/>
  </p:custDataLst>
  <p:defaultTextStyle>
    <a:defPPr>
      <a:defRPr lang="en-US"/>
    </a:defPPr>
    <a:lvl1pPr algn="l" rtl="0" eaLnBrk="0" fontAlgn="base" hangingPunct="0">
      <a:spcBef>
        <a:spcPct val="0"/>
      </a:spcBef>
      <a:spcAft>
        <a:spcPct val="0"/>
      </a:spcAft>
      <a:defRPr sz="3200" kern="1200">
        <a:solidFill>
          <a:schemeClr val="tx1"/>
        </a:solidFill>
        <a:latin typeface="Verdana" pitchFamily="34" charset="0"/>
        <a:ea typeface="+mn-ea"/>
        <a:cs typeface="Arial" charset="0"/>
      </a:defRPr>
    </a:lvl1pPr>
    <a:lvl2pPr marL="457200" algn="l" rtl="0" eaLnBrk="0" fontAlgn="base" hangingPunct="0">
      <a:spcBef>
        <a:spcPct val="0"/>
      </a:spcBef>
      <a:spcAft>
        <a:spcPct val="0"/>
      </a:spcAft>
      <a:defRPr sz="3200" kern="1200">
        <a:solidFill>
          <a:schemeClr val="tx1"/>
        </a:solidFill>
        <a:latin typeface="Verdana" pitchFamily="34" charset="0"/>
        <a:ea typeface="+mn-ea"/>
        <a:cs typeface="Arial" charset="0"/>
      </a:defRPr>
    </a:lvl2pPr>
    <a:lvl3pPr marL="914400" algn="l" rtl="0" eaLnBrk="0" fontAlgn="base" hangingPunct="0">
      <a:spcBef>
        <a:spcPct val="0"/>
      </a:spcBef>
      <a:spcAft>
        <a:spcPct val="0"/>
      </a:spcAft>
      <a:defRPr sz="3200" kern="1200">
        <a:solidFill>
          <a:schemeClr val="tx1"/>
        </a:solidFill>
        <a:latin typeface="Verdana" pitchFamily="34" charset="0"/>
        <a:ea typeface="+mn-ea"/>
        <a:cs typeface="Arial" charset="0"/>
      </a:defRPr>
    </a:lvl3pPr>
    <a:lvl4pPr marL="1371600" algn="l" rtl="0" eaLnBrk="0" fontAlgn="base" hangingPunct="0">
      <a:spcBef>
        <a:spcPct val="0"/>
      </a:spcBef>
      <a:spcAft>
        <a:spcPct val="0"/>
      </a:spcAft>
      <a:defRPr sz="3200" kern="1200">
        <a:solidFill>
          <a:schemeClr val="tx1"/>
        </a:solidFill>
        <a:latin typeface="Verdana" pitchFamily="34" charset="0"/>
        <a:ea typeface="+mn-ea"/>
        <a:cs typeface="Arial" charset="0"/>
      </a:defRPr>
    </a:lvl4pPr>
    <a:lvl5pPr marL="1828800" algn="l" rtl="0" eaLnBrk="0" fontAlgn="base" hangingPunct="0">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xel"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5050"/>
    <a:srgbClr val="FF9999"/>
    <a:srgbClr val="006699"/>
    <a:srgbClr val="000066"/>
    <a:srgbClr val="0E438A"/>
    <a:srgbClr val="FFFF99"/>
    <a:srgbClr val="003366"/>
    <a:srgbClr val="CC330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18" autoAdjust="0"/>
    <p:restoredTop sz="97557" autoAdjust="0"/>
  </p:normalViewPr>
  <p:slideViewPr>
    <p:cSldViewPr snapToGrid="0">
      <p:cViewPr varScale="1">
        <p:scale>
          <a:sx n="49" d="100"/>
          <a:sy n="49" d="100"/>
        </p:scale>
        <p:origin x="-94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4" d="100"/>
          <a:sy n="54" d="100"/>
        </p:scale>
        <p:origin x="-2838" y="-96"/>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cs typeface="+mn-cs"/>
              </a:defRPr>
            </a:lvl1pPr>
          </a:lstStyle>
          <a:p>
            <a:pPr>
              <a:defRPr/>
            </a:pPr>
            <a:endParaRPr lang="en-US"/>
          </a:p>
        </p:txBody>
      </p:sp>
      <p:sp>
        <p:nvSpPr>
          <p:cNvPr id="28675"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cs typeface="+mn-cs"/>
              </a:defRPr>
            </a:lvl1pPr>
          </a:lstStyle>
          <a:p>
            <a:pPr>
              <a:defRPr/>
            </a:pPr>
            <a:endParaRPr lang="en-US"/>
          </a:p>
        </p:txBody>
      </p:sp>
      <p:sp>
        <p:nvSpPr>
          <p:cNvPr id="28676"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cs typeface="+mn-cs"/>
              </a:defRPr>
            </a:lvl1pPr>
          </a:lstStyle>
          <a:p>
            <a:pPr>
              <a:defRPr/>
            </a:pPr>
            <a:endParaRPr lang="en-US"/>
          </a:p>
        </p:txBody>
      </p:sp>
      <p:sp>
        <p:nvSpPr>
          <p:cNvPr id="28677"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cs typeface="+mn-cs"/>
              </a:defRPr>
            </a:lvl1pPr>
          </a:lstStyle>
          <a:p>
            <a:pPr>
              <a:defRPr/>
            </a:pPr>
            <a:fld id="{5D2ED0E7-59C5-49A7-AFB2-77BB83263A88}" type="slidenum">
              <a:rPr lang="en-US"/>
              <a:pPr>
                <a:defRPr/>
              </a:pPr>
              <a:t>‹#›</a:t>
            </a:fld>
            <a:endParaRPr lang="en-US"/>
          </a:p>
        </p:txBody>
      </p:sp>
    </p:spTree>
    <p:extLst>
      <p:ext uri="{BB962C8B-B14F-4D97-AF65-F5344CB8AC3E}">
        <p14:creationId xmlns:p14="http://schemas.microsoft.com/office/powerpoint/2010/main" val="669876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cs typeface="+mn-cs"/>
              </a:defRPr>
            </a:lvl1pPr>
          </a:lstStyle>
          <a:p>
            <a:pPr>
              <a:defRPr/>
            </a:pPr>
            <a:endParaRPr lang="en-US"/>
          </a:p>
        </p:txBody>
      </p:sp>
      <p:sp>
        <p:nvSpPr>
          <p:cNvPr id="48131"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cs typeface="+mn-cs"/>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cs typeface="+mn-cs"/>
              </a:defRPr>
            </a:lvl1pPr>
          </a:lstStyle>
          <a:p>
            <a:pPr>
              <a:defRPr/>
            </a:pPr>
            <a:endParaRPr lang="en-US"/>
          </a:p>
        </p:txBody>
      </p:sp>
      <p:sp>
        <p:nvSpPr>
          <p:cNvPr id="4813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cs typeface="+mn-cs"/>
              </a:defRPr>
            </a:lvl1pPr>
          </a:lstStyle>
          <a:p>
            <a:pPr>
              <a:defRPr/>
            </a:pPr>
            <a:fld id="{8699F875-05EF-4A37-B331-EC0262947FF7}" type="slidenum">
              <a:rPr lang="en-US"/>
              <a:pPr>
                <a:defRPr/>
              </a:pPr>
              <a:t>‹#›</a:t>
            </a:fld>
            <a:endParaRPr lang="en-US"/>
          </a:p>
        </p:txBody>
      </p:sp>
    </p:spTree>
    <p:extLst>
      <p:ext uri="{BB962C8B-B14F-4D97-AF65-F5344CB8AC3E}">
        <p14:creationId xmlns:p14="http://schemas.microsoft.com/office/powerpoint/2010/main" val="2235778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5C201AB-E1E1-4C4A-9A47-A47B3CA89652}" type="slidenum">
              <a:rPr lang="en-US" smtClean="0">
                <a:cs typeface="Arial" charset="0"/>
              </a:rPr>
              <a:pPr/>
              <a:t>1</a:t>
            </a:fld>
            <a:endParaRPr lang="en-US" smtClean="0">
              <a:cs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marL="228600" indent="-228600" eaLnBrk="1" hangingPunct="1"/>
            <a:r>
              <a:rPr lang="en-US" dirty="0" smtClean="0"/>
              <a:t>This</a:t>
            </a:r>
            <a:r>
              <a:rPr lang="en-US" baseline="0" dirty="0" smtClean="0"/>
              <a:t> presentation will cover the main areas of our joint report with ITU-D developed in cooperation with the Center for Internet and Society.</a:t>
            </a:r>
            <a:endParaRPr lang="en-US" dirty="0" smtClean="0"/>
          </a:p>
          <a:p>
            <a:pPr marL="228600" indent="-228600" eaLnBrk="1" hangingPunct="1"/>
            <a:endParaRPr lang="en-US" sz="10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14DEA-80AC-406F-BFA8-CEFB0C5ECC7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509594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699F875-05EF-4A37-B331-EC0262947FF7}" type="slidenum">
              <a:rPr lang="en-US" smtClean="0"/>
              <a:pPr>
                <a:defRPr/>
              </a:pPr>
              <a:t>11</a:t>
            </a:fld>
            <a:endParaRPr lang="en-US"/>
          </a:p>
        </p:txBody>
      </p:sp>
    </p:spTree>
    <p:extLst>
      <p:ext uri="{BB962C8B-B14F-4D97-AF65-F5344CB8AC3E}">
        <p14:creationId xmlns:p14="http://schemas.microsoft.com/office/powerpoint/2010/main" val="3436272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As </a:t>
            </a:r>
            <a:r>
              <a:rPr lang="fr-FR" dirty="0" err="1" smtClean="0"/>
              <a:t>noted</a:t>
            </a:r>
            <a:r>
              <a:rPr lang="fr-FR" dirty="0" smtClean="0"/>
              <a:t> </a:t>
            </a:r>
            <a:r>
              <a:rPr lang="fr-FR" dirty="0" err="1" smtClean="0"/>
              <a:t>earlier</a:t>
            </a:r>
            <a:r>
              <a:rPr lang="fr-FR" dirty="0" smtClean="0"/>
              <a:t>, the mobile </a:t>
            </a:r>
            <a:r>
              <a:rPr lang="fr-FR" dirty="0" err="1" smtClean="0"/>
              <a:t>platform</a:t>
            </a:r>
            <a:r>
              <a:rPr lang="fr-FR" dirty="0" smtClean="0"/>
              <a:t> </a:t>
            </a:r>
            <a:r>
              <a:rPr lang="fr-FR" dirty="0" err="1" smtClean="0"/>
              <a:t>offers</a:t>
            </a:r>
            <a:r>
              <a:rPr lang="fr-FR" dirty="0" smtClean="0"/>
              <a:t> not </a:t>
            </a:r>
            <a:r>
              <a:rPr lang="fr-FR" dirty="0" err="1" smtClean="0"/>
              <a:t>only</a:t>
            </a:r>
            <a:r>
              <a:rPr lang="fr-FR" dirty="0" smtClean="0"/>
              <a:t> </a:t>
            </a:r>
            <a:r>
              <a:rPr lang="fr-FR" dirty="0" err="1" smtClean="0"/>
              <a:t>accessibility</a:t>
            </a:r>
            <a:r>
              <a:rPr lang="fr-FR" dirty="0" smtClean="0"/>
              <a:t> </a:t>
            </a:r>
            <a:r>
              <a:rPr lang="fr-FR" dirty="0" err="1" smtClean="0"/>
              <a:t>features</a:t>
            </a:r>
            <a:r>
              <a:rPr lang="fr-FR" dirty="0" smtClean="0"/>
              <a:t> but </a:t>
            </a:r>
            <a:r>
              <a:rPr lang="fr-FR" dirty="0" err="1" smtClean="0"/>
              <a:t>also</a:t>
            </a:r>
            <a:r>
              <a:rPr lang="fr-FR" dirty="0" smtClean="0"/>
              <a:t> </a:t>
            </a:r>
            <a:r>
              <a:rPr lang="fr-FR" dirty="0" err="1" smtClean="0"/>
              <a:t>assistive</a:t>
            </a:r>
            <a:r>
              <a:rPr lang="fr-FR" dirty="0" smtClean="0"/>
              <a:t> technologies </a:t>
            </a:r>
            <a:r>
              <a:rPr lang="fr-FR" dirty="0" err="1" smtClean="0"/>
              <a:t>which</a:t>
            </a:r>
            <a:r>
              <a:rPr lang="fr-FR" dirty="0" smtClean="0"/>
              <a:t> </a:t>
            </a:r>
            <a:r>
              <a:rPr lang="fr-FR" dirty="0" err="1" smtClean="0"/>
              <a:t>can</a:t>
            </a:r>
            <a:r>
              <a:rPr lang="fr-FR" dirty="0" smtClean="0"/>
              <a:t> </a:t>
            </a:r>
            <a:r>
              <a:rPr lang="fr-FR" dirty="0" err="1" smtClean="0"/>
              <a:t>directly</a:t>
            </a:r>
            <a:r>
              <a:rPr lang="fr-FR" dirty="0" smtClean="0"/>
              <a:t> </a:t>
            </a:r>
            <a:r>
              <a:rPr lang="fr-FR" dirty="0" err="1" smtClean="0"/>
              <a:t>address</a:t>
            </a:r>
            <a:r>
              <a:rPr lang="fr-FR" dirty="0" smtClean="0"/>
              <a:t> the</a:t>
            </a:r>
            <a:r>
              <a:rPr lang="fr-FR" baseline="0" dirty="0" smtClean="0"/>
              <a:t> </a:t>
            </a:r>
            <a:r>
              <a:rPr lang="fr-FR" baseline="0" dirty="0" err="1" smtClean="0"/>
              <a:t>need</a:t>
            </a:r>
            <a:r>
              <a:rPr lang="fr-FR" baseline="0" dirty="0" smtClean="0"/>
              <a:t> of </a:t>
            </a:r>
            <a:r>
              <a:rPr lang="fr-FR" baseline="0" dirty="0" err="1" smtClean="0"/>
              <a:t>persons</a:t>
            </a:r>
            <a:r>
              <a:rPr lang="fr-FR" baseline="0" dirty="0" smtClean="0"/>
              <a:t> </a:t>
            </a:r>
            <a:r>
              <a:rPr lang="fr-FR" baseline="0" dirty="0" err="1" smtClean="0"/>
              <a:t>with</a:t>
            </a:r>
            <a:r>
              <a:rPr lang="fr-FR" baseline="0" dirty="0" smtClean="0"/>
              <a:t> </a:t>
            </a:r>
            <a:r>
              <a:rPr lang="fr-FR" baseline="0" smtClean="0"/>
              <a:t>specific</a:t>
            </a:r>
            <a:endParaRPr lang="fr-FR" dirty="0"/>
          </a:p>
        </p:txBody>
      </p:sp>
      <p:sp>
        <p:nvSpPr>
          <p:cNvPr id="4" name="Slide Number Placeholder 3"/>
          <p:cNvSpPr>
            <a:spLocks noGrp="1"/>
          </p:cNvSpPr>
          <p:nvPr>
            <p:ph type="sldNum" sz="quarter" idx="10"/>
          </p:nvPr>
        </p:nvSpPr>
        <p:spPr/>
        <p:txBody>
          <a:bodyPr/>
          <a:lstStyle/>
          <a:p>
            <a:pPr>
              <a:defRPr/>
            </a:pPr>
            <a:fld id="{C9141758-F9DF-40FF-B2CF-774E8C1517A0}" type="slidenum">
              <a:rPr lang="en-US" smtClean="0"/>
              <a:pPr>
                <a:defRPr/>
              </a:pPr>
              <a:t>12</a:t>
            </a:fld>
            <a:endParaRPr lang="en-US"/>
          </a:p>
        </p:txBody>
      </p:sp>
    </p:spTree>
    <p:extLst>
      <p:ext uri="{BB962C8B-B14F-4D97-AF65-F5344CB8AC3E}">
        <p14:creationId xmlns:p14="http://schemas.microsoft.com/office/powerpoint/2010/main" val="3302833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699F875-05EF-4A37-B331-EC0262947FF7}" type="slidenum">
              <a:rPr lang="en-US" smtClean="0"/>
              <a:pPr>
                <a:defRPr/>
              </a:pPr>
              <a:t>13</a:t>
            </a:fld>
            <a:endParaRPr lang="en-US"/>
          </a:p>
        </p:txBody>
      </p:sp>
    </p:spTree>
    <p:extLst>
      <p:ext uri="{BB962C8B-B14F-4D97-AF65-F5344CB8AC3E}">
        <p14:creationId xmlns:p14="http://schemas.microsoft.com/office/powerpoint/2010/main" val="78369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699F875-05EF-4A37-B331-EC0262947FF7}" type="slidenum">
              <a:rPr lang="en-US" smtClean="0"/>
              <a:pPr>
                <a:defRPr/>
              </a:pPr>
              <a:t>14</a:t>
            </a:fld>
            <a:endParaRPr lang="en-US"/>
          </a:p>
        </p:txBody>
      </p:sp>
    </p:spTree>
    <p:extLst>
      <p:ext uri="{BB962C8B-B14F-4D97-AF65-F5344CB8AC3E}">
        <p14:creationId xmlns:p14="http://schemas.microsoft.com/office/powerpoint/2010/main" val="4165154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14DEA-80AC-406F-BFA8-CEFB0C5ECC7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509594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037E4D9-AC05-4F2F-9523-14AC33BBBF01}" type="slidenum">
              <a:rPr lang="en-US" smtClean="0">
                <a:cs typeface="Arial" charset="0"/>
              </a:rPr>
              <a:pPr/>
              <a:t>16</a:t>
            </a:fld>
            <a:endParaRPr lang="en-US" smtClean="0">
              <a:cs typeface="Arial" charset="0"/>
            </a:endParaRPr>
          </a:p>
        </p:txBody>
      </p:sp>
      <p:sp>
        <p:nvSpPr>
          <p:cNvPr id="35843"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B291BD7C-DA8B-418E-A097-531137D79965}" type="slidenum">
              <a:rPr lang="en-US" sz="1300">
                <a:latin typeface="Arial" charset="0"/>
              </a:rPr>
              <a:pPr algn="r" defTabSz="966788"/>
              <a:t>16</a:t>
            </a:fld>
            <a:endParaRPr lang="en-US" sz="1300">
              <a:latin typeface="Arial" charset="0"/>
            </a:endParaRPr>
          </a:p>
        </p:txBody>
      </p:sp>
      <p:sp>
        <p:nvSpPr>
          <p:cNvPr id="35844"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algn="r" defTabSz="966788"/>
            <a:fld id="{A839958F-A388-4AE3-A830-596B38C55532}" type="slidenum">
              <a:rPr lang="en-US" sz="1300"/>
              <a:pPr algn="r" defTabSz="966788"/>
              <a:t>16</a:t>
            </a:fld>
            <a:endParaRPr lang="en-US" sz="1300"/>
          </a:p>
        </p:txBody>
      </p:sp>
      <p:sp>
        <p:nvSpPr>
          <p:cNvPr id="35845" name="Rectangle 2"/>
          <p:cNvSpPr>
            <a:spLocks noGrp="1" noRot="1" noChangeAspect="1" noChangeArrowheads="1" noTextEdit="1"/>
          </p:cNvSpPr>
          <p:nvPr>
            <p:ph type="sldImg"/>
          </p:nvPr>
        </p:nvSpPr>
        <p:spPr>
          <a:ln/>
        </p:spPr>
      </p:sp>
      <p:sp>
        <p:nvSpPr>
          <p:cNvPr id="35846" name="Rectangle 3"/>
          <p:cNvSpPr>
            <a:spLocks noGrp="1" noChangeArrowheads="1"/>
          </p:cNvSpPr>
          <p:nvPr>
            <p:ph type="body" idx="1"/>
          </p:nvPr>
        </p:nvSpPr>
        <p:spPr>
          <a:noFill/>
          <a:ln/>
        </p:spPr>
        <p:txBody>
          <a:bodyPr/>
          <a:lstStyle/>
          <a:p>
            <a:pPr eaLnBrk="1" hangingPunct="1"/>
            <a:r>
              <a:rPr lang="en-US" smtClean="0"/>
              <a:t>BILL, ARTHUR, AXEL &amp; ASSEMBLED PARTICIPANTS</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699F875-05EF-4A37-B331-EC0262947FF7}" type="slidenum">
              <a:rPr lang="en-US" smtClean="0"/>
              <a:pPr>
                <a:defRPr/>
              </a:pPr>
              <a:t>2</a:t>
            </a:fld>
            <a:endParaRPr lang="en-US"/>
          </a:p>
        </p:txBody>
      </p:sp>
    </p:spTree>
    <p:extLst>
      <p:ext uri="{BB962C8B-B14F-4D97-AF65-F5344CB8AC3E}">
        <p14:creationId xmlns:p14="http://schemas.microsoft.com/office/powerpoint/2010/main" val="195747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699F875-05EF-4A37-B331-EC0262947FF7}" type="slidenum">
              <a:rPr lang="en-US" smtClean="0"/>
              <a:pPr>
                <a:defRPr/>
              </a:pPr>
              <a:t>3</a:t>
            </a:fld>
            <a:endParaRPr lang="en-US"/>
          </a:p>
        </p:txBody>
      </p:sp>
    </p:spTree>
    <p:extLst>
      <p:ext uri="{BB962C8B-B14F-4D97-AF65-F5344CB8AC3E}">
        <p14:creationId xmlns:p14="http://schemas.microsoft.com/office/powerpoint/2010/main" val="1049083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699F875-05EF-4A37-B331-EC0262947FF7}" type="slidenum">
              <a:rPr lang="en-US" smtClean="0"/>
              <a:pPr>
                <a:defRPr/>
              </a:pPr>
              <a:t>4</a:t>
            </a:fld>
            <a:endParaRPr lang="en-US"/>
          </a:p>
        </p:txBody>
      </p:sp>
    </p:spTree>
    <p:extLst>
      <p:ext uri="{BB962C8B-B14F-4D97-AF65-F5344CB8AC3E}">
        <p14:creationId xmlns:p14="http://schemas.microsoft.com/office/powerpoint/2010/main" val="2962479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699F875-05EF-4A37-B331-EC0262947FF7}" type="slidenum">
              <a:rPr lang="en-US" smtClean="0"/>
              <a:pPr>
                <a:defRPr/>
              </a:pPr>
              <a:t>5</a:t>
            </a:fld>
            <a:endParaRPr lang="en-US"/>
          </a:p>
        </p:txBody>
      </p:sp>
    </p:spTree>
    <p:extLst>
      <p:ext uri="{BB962C8B-B14F-4D97-AF65-F5344CB8AC3E}">
        <p14:creationId xmlns:p14="http://schemas.microsoft.com/office/powerpoint/2010/main" val="1534235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699F875-05EF-4A37-B331-EC0262947FF7}" type="slidenum">
              <a:rPr lang="en-US" smtClean="0"/>
              <a:pPr>
                <a:defRPr/>
              </a:pPr>
              <a:t>6</a:t>
            </a:fld>
            <a:endParaRPr lang="en-US"/>
          </a:p>
        </p:txBody>
      </p:sp>
    </p:spTree>
    <p:extLst>
      <p:ext uri="{BB962C8B-B14F-4D97-AF65-F5344CB8AC3E}">
        <p14:creationId xmlns:p14="http://schemas.microsoft.com/office/powerpoint/2010/main" val="1783168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699F875-05EF-4A37-B331-EC0262947FF7}" type="slidenum">
              <a:rPr lang="en-US" smtClean="0"/>
              <a:pPr>
                <a:defRPr/>
              </a:pPr>
              <a:t>7</a:t>
            </a:fld>
            <a:endParaRPr lang="en-US"/>
          </a:p>
        </p:txBody>
      </p:sp>
    </p:spTree>
    <p:extLst>
      <p:ext uri="{BB962C8B-B14F-4D97-AF65-F5344CB8AC3E}">
        <p14:creationId xmlns:p14="http://schemas.microsoft.com/office/powerpoint/2010/main" val="1247489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xfrm>
            <a:off x="1260475" y="720725"/>
            <a:ext cx="4799013"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z="1600" smtClean="0">
                <a:latin typeface="Arial" pitchFamily="34" charset="0"/>
                <a:ea typeface="ＭＳ Ｐゴシック" pitchFamily="34" charset="-128"/>
              </a:rPr>
              <a:t>This graph shows the trends of the mobile phone usage rate by age.</a:t>
            </a:r>
          </a:p>
          <a:p>
            <a:pPr eaLnBrk="1" hangingPunct="1"/>
            <a:endParaRPr lang="en-US" altLang="ja-JP" sz="1600" smtClean="0">
              <a:latin typeface="Arial" pitchFamily="34" charset="0"/>
              <a:ea typeface="ＭＳ Ｐゴシック" pitchFamily="34" charset="-128"/>
            </a:endParaRPr>
          </a:p>
          <a:p>
            <a:pPr eaLnBrk="1" hangingPunct="1"/>
            <a:r>
              <a:rPr lang="en-US" altLang="ja-JP" sz="1600" smtClean="0">
                <a:latin typeface="Arial" pitchFamily="34" charset="0"/>
                <a:ea typeface="ＭＳ Ｐゴシック" pitchFamily="34" charset="-128"/>
              </a:rPr>
              <a:t>Tow distinct characteristics can be seen from this graph.</a:t>
            </a:r>
          </a:p>
          <a:p>
            <a:pPr eaLnBrk="1" hangingPunct="1"/>
            <a:r>
              <a:rPr lang="en-US" altLang="ja-JP" sz="1600" smtClean="0">
                <a:latin typeface="Arial" pitchFamily="34" charset="0"/>
                <a:ea typeface="ＭＳ Ｐゴシック" pitchFamily="34" charset="-128"/>
              </a:rPr>
              <a:t>One is that Japanese total mobile phone market is trending toward saturation.</a:t>
            </a:r>
          </a:p>
          <a:p>
            <a:pPr eaLnBrk="1" hangingPunct="1"/>
            <a:r>
              <a:rPr lang="en-US" altLang="ja-JP" sz="1600" smtClean="0">
                <a:latin typeface="Arial" pitchFamily="34" charset="0"/>
                <a:ea typeface="ＭＳ Ｐゴシック" pitchFamily="34" charset="-128"/>
              </a:rPr>
              <a:t>The other is that the over-50 age bracket in particular shows remarkable growth.</a:t>
            </a:r>
          </a:p>
          <a:p>
            <a:pPr eaLnBrk="1" hangingPunct="1"/>
            <a:endParaRPr lang="en-US" altLang="ja-JP" sz="1600" smtClean="0">
              <a:latin typeface="Arial" pitchFamily="34" charset="0"/>
              <a:ea typeface="ＭＳ Ｐゴシック" pitchFamily="34" charset="-128"/>
            </a:endParaRPr>
          </a:p>
          <a:p>
            <a:pPr eaLnBrk="1" hangingPunct="1"/>
            <a:r>
              <a:rPr lang="en-US" altLang="ja-JP" sz="1600" smtClean="0">
                <a:latin typeface="Arial" pitchFamily="34" charset="0"/>
                <a:ea typeface="ＭＳ Ｐゴシック" pitchFamily="34" charset="-128"/>
              </a:rPr>
              <a:t>Given this circumstance, over the age of 50 market seems to be a very attractive for us.</a:t>
            </a:r>
          </a:p>
          <a:p>
            <a:pPr eaLnBrk="1" hangingPunct="1"/>
            <a:r>
              <a:rPr lang="en-US" altLang="ja-JP" sz="1600" smtClean="0">
                <a:latin typeface="Arial" pitchFamily="34" charset="0"/>
                <a:ea typeface="ＭＳ Ｐゴシック" pitchFamily="34" charset="-128"/>
              </a:rPr>
              <a:t>So, we believe it’s important to offer a rich lineup of mobile phones for seniors to choose from.</a:t>
            </a:r>
          </a:p>
          <a:p>
            <a:pPr eaLnBrk="1" hangingPunct="1"/>
            <a:endParaRPr lang="ja-JP" altLang="en-US" sz="160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699F875-05EF-4A37-B331-EC0262947FF7}" type="slidenum">
              <a:rPr lang="en-US" smtClean="0"/>
              <a:pPr>
                <a:defRPr/>
              </a:pPr>
              <a:t>9</a:t>
            </a:fld>
            <a:endParaRPr lang="en-US"/>
          </a:p>
        </p:txBody>
      </p:sp>
    </p:spTree>
    <p:extLst>
      <p:ext uri="{BB962C8B-B14F-4D97-AF65-F5344CB8AC3E}">
        <p14:creationId xmlns:p14="http://schemas.microsoft.com/office/powerpoint/2010/main" val="3049193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cstate="print"/>
          <a:srcRect l="6723" b="12773"/>
          <a:stretch>
            <a:fillRect/>
          </a:stretch>
        </p:blipFill>
        <p:spPr bwMode="auto">
          <a:xfrm>
            <a:off x="0" y="685800"/>
            <a:ext cx="6467475" cy="6048375"/>
          </a:xfrm>
          <a:prstGeom prst="rect">
            <a:avLst/>
          </a:prstGeom>
          <a:noFill/>
          <a:ln w="9525">
            <a:noFill/>
            <a:miter lim="800000"/>
            <a:headEnd/>
            <a:tailEnd/>
          </a:ln>
        </p:spPr>
      </p:pic>
      <p:sp>
        <p:nvSpPr>
          <p:cNvPr id="5" name="Rectangle 6"/>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pPr>
              <a:defRPr/>
            </a:pPr>
            <a:r>
              <a:rPr lang="en-US" sz="1200" b="1">
                <a:solidFill>
                  <a:srgbClr val="0C4B84"/>
                </a:solidFill>
                <a:cs typeface="+mn-cs"/>
              </a:rPr>
              <a:t> </a:t>
            </a:r>
            <a:endParaRPr lang="en-US" sz="2400">
              <a:cs typeface="+mn-cs"/>
            </a:endParaRPr>
          </a:p>
        </p:txBody>
      </p:sp>
      <p:sp>
        <p:nvSpPr>
          <p:cNvPr id="6" name="Rectangle 7"/>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pPr>
              <a:defRPr/>
            </a:pPr>
            <a:r>
              <a:rPr lang="en-US" sz="1200" b="1">
                <a:solidFill>
                  <a:srgbClr val="0C4B84"/>
                </a:solidFill>
                <a:cs typeface="+mn-cs"/>
              </a:rPr>
              <a:t> </a:t>
            </a:r>
            <a:endParaRPr lang="en-US" sz="2400">
              <a:cs typeface="+mn-cs"/>
            </a:endParaRPr>
          </a:p>
        </p:txBody>
      </p:sp>
      <p:sp>
        <p:nvSpPr>
          <p:cNvPr id="7" name="Rectangle 8"/>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pPr>
              <a:defRPr/>
            </a:pPr>
            <a:r>
              <a:rPr lang="en-US" sz="1000">
                <a:solidFill>
                  <a:srgbClr val="000000"/>
                </a:solidFill>
                <a:cs typeface="+mn-cs"/>
              </a:rPr>
              <a:t> </a:t>
            </a:r>
            <a:endParaRPr lang="en-US" sz="2400">
              <a:cs typeface="+mn-cs"/>
            </a:endParaRPr>
          </a:p>
        </p:txBody>
      </p:sp>
      <p:pic>
        <p:nvPicPr>
          <p:cNvPr id="8" name="Picture 4" descr="G3ict logo with name and GAID"/>
          <p:cNvPicPr>
            <a:picLocks noChangeAspect="1" noChangeArrowheads="1"/>
          </p:cNvPicPr>
          <p:nvPr userDrawn="1"/>
        </p:nvPicPr>
        <p:blipFill>
          <a:blip r:embed="rId3" cstate="print"/>
          <a:srcRect/>
          <a:stretch>
            <a:fillRect/>
          </a:stretch>
        </p:blipFill>
        <p:spPr bwMode="auto">
          <a:xfrm>
            <a:off x="684213" y="533400"/>
            <a:ext cx="7775575" cy="990600"/>
          </a:xfrm>
          <a:prstGeom prst="rect">
            <a:avLst/>
          </a:prstGeom>
          <a:noFill/>
          <a:ln w="9525">
            <a:noFill/>
            <a:miter lim="800000"/>
            <a:headEnd/>
            <a:tailEnd/>
          </a:ln>
        </p:spPr>
      </p:pic>
      <p:sp>
        <p:nvSpPr>
          <p:cNvPr id="396291" name="Rectangle 3"/>
          <p:cNvSpPr>
            <a:spLocks noGrp="1" noChangeArrowheads="1"/>
          </p:cNvSpPr>
          <p:nvPr>
            <p:ph type="ctrTitle"/>
          </p:nvPr>
        </p:nvSpPr>
        <p:spPr>
          <a:xfrm>
            <a:off x="0" y="2130425"/>
            <a:ext cx="9144000" cy="1470025"/>
          </a:xfrm>
          <a:effectLst/>
        </p:spPr>
        <p:txBody>
          <a:bodyPr lIns="91440" rIns="91440" anchor="ctr"/>
          <a:lstStyle>
            <a:lvl1pPr algn="ctr">
              <a:defRPr sz="4800">
                <a:solidFill>
                  <a:schemeClr val="tx1"/>
                </a:solidFill>
              </a:defRPr>
            </a:lvl1pPr>
          </a:lstStyle>
          <a:p>
            <a:r>
              <a:rPr lang="en-US"/>
              <a:t>Title of presentation</a:t>
            </a:r>
          </a:p>
        </p:txBody>
      </p:sp>
      <p:sp>
        <p:nvSpPr>
          <p:cNvPr id="396297" name="Rectangle 9"/>
          <p:cNvSpPr>
            <a:spLocks noGrp="1" noChangeArrowheads="1"/>
          </p:cNvSpPr>
          <p:nvPr>
            <p:ph type="subTitle" idx="1"/>
          </p:nvPr>
        </p:nvSpPr>
        <p:spPr>
          <a:xfrm>
            <a:off x="0" y="3886200"/>
            <a:ext cx="9144000" cy="1752600"/>
          </a:xfrm>
        </p:spPr>
        <p:txBody>
          <a:bodyPr/>
          <a:lstStyle>
            <a:lvl1pPr marL="0" indent="0" algn="ctr">
              <a:spcAft>
                <a:spcPct val="0"/>
              </a:spcAft>
              <a:buFont typeface="Wingdings" pitchFamily="2" charset="2"/>
              <a:buNone/>
              <a:defRPr sz="2800">
                <a:solidFill>
                  <a:srgbClr val="003366"/>
                </a:solidFill>
              </a:defRPr>
            </a:lvl1pPr>
          </a:lstStyle>
          <a:p>
            <a:r>
              <a:rPr lang="en-US"/>
              <a:t>Author</a:t>
            </a:r>
          </a:p>
          <a:p>
            <a:r>
              <a:rPr lang="en-US"/>
              <a:t>Organization</a:t>
            </a:r>
          </a:p>
          <a:p>
            <a:r>
              <a:rPr lang="en-US"/>
              <a:t>Country</a:t>
            </a:r>
          </a:p>
          <a:p>
            <a:r>
              <a:rPr lang="en-US"/>
              <a:t>Email</a:t>
            </a:r>
          </a:p>
        </p:txBody>
      </p:sp>
      <p:sp>
        <p:nvSpPr>
          <p:cNvPr id="9" name="Rectangle 10"/>
          <p:cNvSpPr>
            <a:spLocks noGrp="1" noChangeArrowheads="1"/>
          </p:cNvSpPr>
          <p:nvPr>
            <p:ph type="dt" sz="half" idx="10"/>
          </p:nvPr>
        </p:nvSpPr>
        <p:spPr>
          <a:xfrm>
            <a:off x="468313" y="6237288"/>
            <a:ext cx="4392612" cy="312737"/>
          </a:xfrm>
        </p:spPr>
        <p:txBody>
          <a:bodyPr/>
          <a:lstStyle>
            <a:lvl1pPr>
              <a:lnSpc>
                <a:spcPct val="100000"/>
              </a:lnSpc>
              <a:defRPr sz="1400" b="0"/>
            </a:lvl1pPr>
          </a:lstStyle>
          <a:p>
            <a:pPr>
              <a:defRPr/>
            </a:pPr>
            <a:r>
              <a:rPr lang="en-US"/>
              <a:t>Atlanta, Georgia, USA, 1 October 2008</a:t>
            </a:r>
          </a:p>
          <a:p>
            <a:pPr>
              <a:defRPr/>
            </a:pPr>
            <a:r>
              <a:rPr lang="en-US"/>
              <a:t>The Globe Atlanta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0"/>
            </a:lvl1pPr>
          </a:lstStyle>
          <a:p>
            <a:pPr>
              <a:defRPr/>
            </a:pPr>
            <a:r>
              <a:rPr lang="en-US"/>
              <a:t>Georgia: A Hub for Digital Accessibility Innovation</a:t>
            </a:r>
          </a:p>
          <a:p>
            <a:pPr>
              <a:defRPr/>
            </a:pPr>
            <a:r>
              <a:rPr lang="en-US"/>
              <a:t>Atlanta, Georgia, USA, 1 October 2008</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6563" y="68263"/>
            <a:ext cx="2178050" cy="601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0825" y="68263"/>
            <a:ext cx="6383338" cy="601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0"/>
            </a:lvl1pPr>
          </a:lstStyle>
          <a:p>
            <a:pPr>
              <a:defRPr/>
            </a:pPr>
            <a:r>
              <a:rPr lang="en-US"/>
              <a:t>Georgia: A Hub for Digital Accessibility Innovation</a:t>
            </a:r>
          </a:p>
          <a:p>
            <a:pPr>
              <a:defRPr/>
            </a:pPr>
            <a:r>
              <a:rPr lang="en-US"/>
              <a:t>Atlanta, Georgia, USA, 1 October 2008</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0825" y="68263"/>
            <a:ext cx="8713788"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50825" y="1341438"/>
            <a:ext cx="8713788" cy="4741862"/>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b="0"/>
            </a:lvl1pPr>
          </a:lstStyle>
          <a:p>
            <a:pPr>
              <a:defRPr/>
            </a:pPr>
            <a:r>
              <a:rPr lang="en-US"/>
              <a:t>Georgia: A Hub for Digital Accessibility Innovation</a:t>
            </a:r>
          </a:p>
          <a:p>
            <a:pPr>
              <a:defRPr/>
            </a:pPr>
            <a:r>
              <a:rPr lang="en-US"/>
              <a:t>Atlanta, Georgia, USA, 1 October 2008</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00DF3D-1D76-4B0F-A84B-9F287A8C86AE}" type="datetimeFigureOut">
              <a:rPr lang="en-US" smtClean="0">
                <a:solidFill>
                  <a:prstClr val="black">
                    <a:tint val="75000"/>
                  </a:prstClr>
                </a:solidFill>
              </a:rPr>
              <a:pPr/>
              <a:t>3/1/2012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6401DD-8F73-4B82-A40D-31CE2C2891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85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0DF3D-1D76-4B0F-A84B-9F287A8C86AE}" type="datetimeFigureOut">
              <a:rPr lang="en-US" smtClean="0">
                <a:solidFill>
                  <a:prstClr val="black">
                    <a:tint val="75000"/>
                  </a:prstClr>
                </a:solidFill>
              </a:rPr>
              <a:pPr/>
              <a:t>3/1/2012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6401DD-8F73-4B82-A40D-31CE2C2891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0569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00DF3D-1D76-4B0F-A84B-9F287A8C86AE}" type="datetimeFigureOut">
              <a:rPr lang="en-US" smtClean="0">
                <a:solidFill>
                  <a:prstClr val="black">
                    <a:tint val="75000"/>
                  </a:prstClr>
                </a:solidFill>
              </a:rPr>
              <a:pPr/>
              <a:t>3/1/2012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6401DD-8F73-4B82-A40D-31CE2C2891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159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00DF3D-1D76-4B0F-A84B-9F287A8C86AE}" type="datetimeFigureOut">
              <a:rPr lang="en-US" smtClean="0">
                <a:solidFill>
                  <a:prstClr val="black">
                    <a:tint val="75000"/>
                  </a:prstClr>
                </a:solidFill>
              </a:rPr>
              <a:pPr/>
              <a:t>3/1/2012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6401DD-8F73-4B82-A40D-31CE2C2891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238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00DF3D-1D76-4B0F-A84B-9F287A8C86AE}" type="datetimeFigureOut">
              <a:rPr lang="en-US" smtClean="0">
                <a:solidFill>
                  <a:prstClr val="black">
                    <a:tint val="75000"/>
                  </a:prstClr>
                </a:solidFill>
              </a:rPr>
              <a:pPr/>
              <a:t>3/1/2012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F6401DD-8F73-4B82-A40D-31CE2C2891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3928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00DF3D-1D76-4B0F-A84B-9F287A8C86AE}" type="datetimeFigureOut">
              <a:rPr lang="en-US" smtClean="0">
                <a:solidFill>
                  <a:prstClr val="black">
                    <a:tint val="75000"/>
                  </a:prstClr>
                </a:solidFill>
              </a:rPr>
              <a:pPr/>
              <a:t>3/1/2012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F6401DD-8F73-4B82-A40D-31CE2C2891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9366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00DF3D-1D76-4B0F-A84B-9F287A8C86AE}" type="datetimeFigureOut">
              <a:rPr lang="en-US" smtClean="0">
                <a:solidFill>
                  <a:prstClr val="black">
                    <a:tint val="75000"/>
                  </a:prstClr>
                </a:solidFill>
              </a:rPr>
              <a:pPr/>
              <a:t>3/1/2012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F6401DD-8F73-4B82-A40D-31CE2C2891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60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00DF3D-1D76-4B0F-A84B-9F287A8C86AE}" type="datetimeFigureOut">
              <a:rPr lang="en-US" smtClean="0">
                <a:solidFill>
                  <a:prstClr val="black">
                    <a:tint val="75000"/>
                  </a:prstClr>
                </a:solidFill>
              </a:rPr>
              <a:pPr/>
              <a:t>3/1/2012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6401DD-8F73-4B82-A40D-31CE2C2891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086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00DF3D-1D76-4B0F-A84B-9F287A8C86AE}" type="datetimeFigureOut">
              <a:rPr lang="en-US" smtClean="0">
                <a:solidFill>
                  <a:prstClr val="black">
                    <a:tint val="75000"/>
                  </a:prstClr>
                </a:solidFill>
              </a:rPr>
              <a:pPr/>
              <a:t>3/1/2012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6401DD-8F73-4B82-A40D-31CE2C2891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772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0DF3D-1D76-4B0F-A84B-9F287A8C86AE}" type="datetimeFigureOut">
              <a:rPr lang="en-US" smtClean="0">
                <a:solidFill>
                  <a:prstClr val="black">
                    <a:tint val="75000"/>
                  </a:prstClr>
                </a:solidFill>
              </a:rPr>
              <a:pPr/>
              <a:t>3/1/2012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6401DD-8F73-4B82-A40D-31CE2C2891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041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0DF3D-1D76-4B0F-A84B-9F287A8C86AE}" type="datetimeFigureOut">
              <a:rPr lang="en-US" smtClean="0">
                <a:solidFill>
                  <a:prstClr val="black">
                    <a:tint val="75000"/>
                  </a:prstClr>
                </a:solidFill>
              </a:rPr>
              <a:pPr/>
              <a:t>3/1/2012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6401DD-8F73-4B82-A40D-31CE2C2891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72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b="0"/>
            </a:lvl1pPr>
          </a:lstStyle>
          <a:p>
            <a:pPr>
              <a:defRPr/>
            </a:pPr>
            <a:r>
              <a:rPr lang="en-US"/>
              <a:t>Georgia: A Hub for Digital Accessibility Innovation</a:t>
            </a:r>
          </a:p>
          <a:p>
            <a:pPr>
              <a:defRPr/>
            </a:pPr>
            <a:r>
              <a:rPr lang="en-US"/>
              <a:t>Atlanta, Georgia, USA, 1 October 2008</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0825" y="1341438"/>
            <a:ext cx="4279900" cy="4741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341438"/>
            <a:ext cx="4281488" cy="4741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b="0"/>
            </a:lvl1pPr>
          </a:lstStyle>
          <a:p>
            <a:pPr>
              <a:defRPr/>
            </a:pPr>
            <a:r>
              <a:rPr lang="en-US"/>
              <a:t>Georgia: A Hub for Digital Accessibility Innovation</a:t>
            </a:r>
          </a:p>
          <a:p>
            <a:pPr>
              <a:defRPr/>
            </a:pPr>
            <a:r>
              <a:rPr lang="en-US"/>
              <a:t>Atlanta, Georgia, USA, 1 October 2008</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b="0"/>
            </a:lvl1pPr>
          </a:lstStyle>
          <a:p>
            <a:pPr>
              <a:defRPr/>
            </a:pPr>
            <a:r>
              <a:rPr lang="en-US"/>
              <a:t>Georgia: A Hub for Digital Accessibility Innovation</a:t>
            </a:r>
          </a:p>
          <a:p>
            <a:pPr>
              <a:defRPr/>
            </a:pPr>
            <a:r>
              <a:rPr lang="en-US"/>
              <a:t>Atlanta, Georgia, USA, 1 October 2008</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b="0"/>
            </a:lvl1pPr>
          </a:lstStyle>
          <a:p>
            <a:pPr>
              <a:defRPr/>
            </a:pPr>
            <a:r>
              <a:rPr lang="en-US"/>
              <a:t>Georgia: A Hub for Digital Accessibility Innovation</a:t>
            </a:r>
          </a:p>
          <a:p>
            <a:pPr>
              <a:defRPr/>
            </a:pPr>
            <a:r>
              <a:rPr lang="en-US"/>
              <a:t>Atlanta, Georgia, USA, 1 October 2008</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0"/>
            </a:lvl1pPr>
          </a:lstStyle>
          <a:p>
            <a:pPr>
              <a:defRPr/>
            </a:pPr>
            <a:r>
              <a:rPr lang="en-US"/>
              <a:t>Georgia: A Hub for Digital Accessibility Innovation</a:t>
            </a:r>
          </a:p>
          <a:p>
            <a:pPr>
              <a:defRPr/>
            </a:pPr>
            <a:r>
              <a:rPr lang="en-US"/>
              <a:t>Atlanta, Georgia, USA, 1 October 2008</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b="0"/>
            </a:lvl1pPr>
          </a:lstStyle>
          <a:p>
            <a:pPr>
              <a:defRPr/>
            </a:pPr>
            <a:r>
              <a:rPr lang="en-US"/>
              <a:t>Georgia: A Hub for Digital Accessibility Innovation</a:t>
            </a:r>
          </a:p>
          <a:p>
            <a:pPr>
              <a:defRPr/>
            </a:pPr>
            <a:r>
              <a:rPr lang="en-US"/>
              <a:t>Atlanta, Georgia, USA, 1 October 2008</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b="0"/>
            </a:lvl1pPr>
          </a:lstStyle>
          <a:p>
            <a:pPr>
              <a:defRPr/>
            </a:pPr>
            <a:r>
              <a:rPr lang="en-US"/>
              <a:t>Georgia: A Hub for Digital Accessibility Innovation</a:t>
            </a:r>
          </a:p>
          <a:p>
            <a:pPr>
              <a:defRPr/>
            </a:pPr>
            <a:r>
              <a:rPr lang="en-US"/>
              <a:t>Atlanta, Georgia, USA, 1 October 2008</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Watermark"/>
          <p:cNvPicPr>
            <a:picLocks noChangeAspect="1" noChangeArrowheads="1"/>
          </p:cNvPicPr>
          <p:nvPr/>
        </p:nvPicPr>
        <p:blipFill>
          <a:blip r:embed="rId14" cstate="print"/>
          <a:srcRect l="6723" b="12773"/>
          <a:stretch>
            <a:fillRect/>
          </a:stretch>
        </p:blipFill>
        <p:spPr bwMode="auto">
          <a:xfrm>
            <a:off x="0" y="685800"/>
            <a:ext cx="6467475" cy="6048375"/>
          </a:xfrm>
          <a:prstGeom prst="rect">
            <a:avLst/>
          </a:prstGeom>
          <a:noFill/>
          <a:ln w="9525">
            <a:noFill/>
            <a:miter lim="800000"/>
            <a:headEnd/>
            <a:tailEnd/>
          </a:ln>
        </p:spPr>
      </p:pic>
      <p:sp>
        <p:nvSpPr>
          <p:cNvPr id="395283" name="Rectangle 19"/>
          <p:cNvSpPr>
            <a:spLocks noChangeArrowheads="1"/>
          </p:cNvSpPr>
          <p:nvPr/>
        </p:nvSpPr>
        <p:spPr bwMode="auto">
          <a:xfrm>
            <a:off x="-6350" y="0"/>
            <a:ext cx="9150350" cy="1770063"/>
          </a:xfrm>
          <a:prstGeom prst="rect">
            <a:avLst/>
          </a:prstGeom>
          <a:gradFill rotWithShape="1">
            <a:gsLst>
              <a:gs pos="0">
                <a:srgbClr val="006699"/>
              </a:gs>
              <a:gs pos="100000">
                <a:schemeClr val="bg1">
                  <a:alpha val="0"/>
                </a:schemeClr>
              </a:gs>
            </a:gsLst>
            <a:lin ang="5400000" scaled="1"/>
          </a:gradFill>
          <a:ln w="12700" algn="ctr">
            <a:noFill/>
            <a:miter lim="800000"/>
            <a:headEnd type="none" w="sm" len="sm"/>
            <a:tailEnd type="none" w="sm" len="sm"/>
          </a:ln>
          <a:effectLst/>
        </p:spPr>
        <p:txBody>
          <a:bodyPr wrap="none" anchor="ctr"/>
          <a:lstStyle/>
          <a:p>
            <a:pPr>
              <a:defRPr/>
            </a:pPr>
            <a:endParaRPr lang="en-US">
              <a:cs typeface="+mn-cs"/>
            </a:endParaRPr>
          </a:p>
        </p:txBody>
      </p:sp>
      <p:sp>
        <p:nvSpPr>
          <p:cNvPr id="395268" name="Rectangle 4"/>
          <p:cNvSpPr>
            <a:spLocks noGrp="1" noChangeArrowheads="1"/>
          </p:cNvSpPr>
          <p:nvPr>
            <p:ph type="dt" sz="half" idx="2"/>
          </p:nvPr>
        </p:nvSpPr>
        <p:spPr bwMode="auto">
          <a:xfrm>
            <a:off x="252413" y="6170613"/>
            <a:ext cx="4497387"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defRPr sz="1000" b="1">
                <a:cs typeface="+mn-cs"/>
              </a:defRPr>
            </a:lvl1pPr>
          </a:lstStyle>
          <a:p>
            <a:pPr>
              <a:defRPr/>
            </a:pPr>
            <a:r>
              <a:rPr lang="en-US"/>
              <a:t>Georgia: A Hub for Digital Accessibility Innovation</a:t>
            </a:r>
          </a:p>
          <a:p>
            <a:pPr>
              <a:defRPr/>
            </a:pPr>
            <a:r>
              <a:rPr lang="en-US"/>
              <a:t>Atlanta, Georgia, USA, 1 October 2008</a:t>
            </a:r>
          </a:p>
        </p:txBody>
      </p:sp>
      <p:sp>
        <p:nvSpPr>
          <p:cNvPr id="1029" name="Rectangle 7"/>
          <p:cNvSpPr>
            <a:spLocks noGrp="1" noChangeArrowheads="1"/>
          </p:cNvSpPr>
          <p:nvPr>
            <p:ph type="body" idx="1"/>
          </p:nvPr>
        </p:nvSpPr>
        <p:spPr bwMode="auto">
          <a:xfrm>
            <a:off x="250825" y="1341438"/>
            <a:ext cx="8713788" cy="4741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95267" name="Rectangle 3"/>
          <p:cNvSpPr>
            <a:spLocks noGrp="1" noChangeArrowheads="1"/>
          </p:cNvSpPr>
          <p:nvPr>
            <p:ph type="title"/>
          </p:nvPr>
        </p:nvSpPr>
        <p:spPr bwMode="auto">
          <a:xfrm>
            <a:off x="250825" y="68263"/>
            <a:ext cx="8713788" cy="1143000"/>
          </a:xfrm>
          <a:prstGeom prst="rect">
            <a:avLst/>
          </a:prstGeom>
          <a:noFill/>
          <a:ln w="9525">
            <a:noFill/>
            <a:miter lim="800000"/>
            <a:headEnd/>
            <a:tailEnd/>
          </a:ln>
          <a:effectLst>
            <a:outerShdw dist="17961" dir="2700000" algn="ctr" rotWithShape="0">
              <a:srgbClr val="B2B2B2"/>
            </a:outerShdw>
          </a:effectLst>
        </p:spPr>
        <p:txBody>
          <a:bodyPr vert="horz" wrap="square" lIns="45720" tIns="45720" rIns="45720" bIns="45720" numCol="1" anchor="t" anchorCtr="0" compatLnSpc="1">
            <a:prstTxWarp prst="textNoShape">
              <a:avLst/>
            </a:prstTxWarp>
          </a:bodyPr>
          <a:lstStyle/>
          <a:p>
            <a:pPr lvl="0"/>
            <a:r>
              <a:rPr lang="en-US" smtClean="0"/>
              <a:t>Click to edit Master title style</a:t>
            </a:r>
          </a:p>
        </p:txBody>
      </p:sp>
      <p:sp>
        <p:nvSpPr>
          <p:cNvPr id="395272" name="Text Box 8"/>
          <p:cNvSpPr txBox="1">
            <a:spLocks noChangeArrowheads="1"/>
          </p:cNvSpPr>
          <p:nvPr/>
        </p:nvSpPr>
        <p:spPr bwMode="auto">
          <a:xfrm>
            <a:off x="261938" y="6557963"/>
            <a:ext cx="822325" cy="228600"/>
          </a:xfrm>
          <a:prstGeom prst="rect">
            <a:avLst/>
          </a:prstGeom>
          <a:noFill/>
          <a:ln w="9525">
            <a:noFill/>
            <a:miter lim="800000"/>
            <a:headEnd/>
            <a:tailEnd/>
          </a:ln>
          <a:effectLst/>
        </p:spPr>
        <p:txBody>
          <a:bodyPr wrap="none">
            <a:spAutoFit/>
          </a:bodyPr>
          <a:lstStyle/>
          <a:p>
            <a:pPr>
              <a:lnSpc>
                <a:spcPct val="90000"/>
              </a:lnSpc>
              <a:defRPr/>
            </a:pPr>
            <a:r>
              <a:rPr lang="en-US" sz="1000" b="1">
                <a:cs typeface="+mn-cs"/>
              </a:rPr>
              <a:t>Slide </a:t>
            </a:r>
            <a:fld id="{4478FB59-8419-44D2-B41B-4CC84BCF5C4A}" type="slidenum">
              <a:rPr lang="en-US" sz="1000" b="1">
                <a:cs typeface="+mn-cs"/>
              </a:rPr>
              <a:pPr>
                <a:lnSpc>
                  <a:spcPct val="90000"/>
                </a:lnSpc>
                <a:defRPr/>
              </a:pPr>
              <a:t>‹#›</a:t>
            </a:fld>
            <a:endParaRPr lang="en-US" sz="1000" b="1">
              <a:cs typeface="+mn-cs"/>
            </a:endParaRPr>
          </a:p>
        </p:txBody>
      </p:sp>
      <p:pic>
        <p:nvPicPr>
          <p:cNvPr id="1032" name="Picture 4" descr="G3ict logo with name and GAID"/>
          <p:cNvPicPr>
            <a:picLocks noChangeAspect="1" noChangeArrowheads="1"/>
          </p:cNvPicPr>
          <p:nvPr/>
        </p:nvPicPr>
        <p:blipFill>
          <a:blip r:embed="rId15" cstate="print"/>
          <a:srcRect/>
          <a:stretch>
            <a:fillRect/>
          </a:stretch>
        </p:blipFill>
        <p:spPr bwMode="auto">
          <a:xfrm>
            <a:off x="4025900" y="6124575"/>
            <a:ext cx="4979988" cy="6334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timing>
    <p:tnLst>
      <p:par>
        <p:cTn id="1" dur="indefinite" restart="never" nodeType="tmRoot"/>
      </p:par>
    </p:tnLst>
  </p:timing>
  <p:hf sldNum="0" hdr="0" ftr="0"/>
  <p:txStyles>
    <p:titleStyle>
      <a:lvl1pPr algn="l" rtl="0" eaLnBrk="0" fontAlgn="base" hangingPunct="0">
        <a:lnSpc>
          <a:spcPct val="90000"/>
        </a:lnSpc>
        <a:spcBef>
          <a:spcPct val="0"/>
        </a:spcBef>
        <a:spcAft>
          <a:spcPct val="0"/>
        </a:spcAft>
        <a:defRPr sz="3200" b="1">
          <a:solidFill>
            <a:schemeClr val="bg1"/>
          </a:solidFill>
          <a:effectLst>
            <a:outerShdw blurRad="38100" dist="38100" dir="2700000" algn="tl">
              <a:srgbClr val="C0C0C0"/>
            </a:outerShdw>
          </a:effectLst>
          <a:latin typeface="+mj-lt"/>
          <a:ea typeface="+mj-ea"/>
          <a:cs typeface="+mj-cs"/>
        </a:defRPr>
      </a:lvl1pPr>
      <a:lvl2pPr algn="l" rtl="0" eaLnBrk="0" fontAlgn="base" hangingPunct="0">
        <a:lnSpc>
          <a:spcPct val="90000"/>
        </a:lnSpc>
        <a:spcBef>
          <a:spcPct val="0"/>
        </a:spcBef>
        <a:spcAft>
          <a:spcPct val="0"/>
        </a:spcAft>
        <a:defRPr sz="3200" b="1">
          <a:solidFill>
            <a:schemeClr val="bg1"/>
          </a:solidFill>
          <a:effectLst>
            <a:outerShdw blurRad="38100" dist="38100" dir="2700000" algn="tl">
              <a:srgbClr val="C0C0C0"/>
            </a:outerShdw>
          </a:effectLst>
          <a:latin typeface="Verdana" pitchFamily="34" charset="0"/>
          <a:cs typeface="Arial" charset="0"/>
        </a:defRPr>
      </a:lvl2pPr>
      <a:lvl3pPr algn="l" rtl="0" eaLnBrk="0" fontAlgn="base" hangingPunct="0">
        <a:lnSpc>
          <a:spcPct val="90000"/>
        </a:lnSpc>
        <a:spcBef>
          <a:spcPct val="0"/>
        </a:spcBef>
        <a:spcAft>
          <a:spcPct val="0"/>
        </a:spcAft>
        <a:defRPr sz="3200" b="1">
          <a:solidFill>
            <a:schemeClr val="bg1"/>
          </a:solidFill>
          <a:effectLst>
            <a:outerShdw blurRad="38100" dist="38100" dir="2700000" algn="tl">
              <a:srgbClr val="C0C0C0"/>
            </a:outerShdw>
          </a:effectLst>
          <a:latin typeface="Verdana" pitchFamily="34" charset="0"/>
          <a:cs typeface="Arial" charset="0"/>
        </a:defRPr>
      </a:lvl3pPr>
      <a:lvl4pPr algn="l" rtl="0" eaLnBrk="0" fontAlgn="base" hangingPunct="0">
        <a:lnSpc>
          <a:spcPct val="90000"/>
        </a:lnSpc>
        <a:spcBef>
          <a:spcPct val="0"/>
        </a:spcBef>
        <a:spcAft>
          <a:spcPct val="0"/>
        </a:spcAft>
        <a:defRPr sz="3200" b="1">
          <a:solidFill>
            <a:schemeClr val="bg1"/>
          </a:solidFill>
          <a:effectLst>
            <a:outerShdw blurRad="38100" dist="38100" dir="2700000" algn="tl">
              <a:srgbClr val="C0C0C0"/>
            </a:outerShdw>
          </a:effectLst>
          <a:latin typeface="Verdana" pitchFamily="34" charset="0"/>
          <a:cs typeface="Arial" charset="0"/>
        </a:defRPr>
      </a:lvl4pPr>
      <a:lvl5pPr algn="l" rtl="0" eaLnBrk="0" fontAlgn="base" hangingPunct="0">
        <a:lnSpc>
          <a:spcPct val="90000"/>
        </a:lnSpc>
        <a:spcBef>
          <a:spcPct val="0"/>
        </a:spcBef>
        <a:spcAft>
          <a:spcPct val="0"/>
        </a:spcAft>
        <a:defRPr sz="3200" b="1">
          <a:solidFill>
            <a:schemeClr val="bg1"/>
          </a:solidFill>
          <a:effectLst>
            <a:outerShdw blurRad="38100" dist="38100" dir="2700000" algn="tl">
              <a:srgbClr val="C0C0C0"/>
            </a:outerShdw>
          </a:effectLst>
          <a:latin typeface="Verdana" pitchFamily="34" charset="0"/>
          <a:cs typeface="Arial" charset="0"/>
        </a:defRPr>
      </a:lvl5pPr>
      <a:lvl6pPr marL="457200" algn="l" rtl="0" fontAlgn="base">
        <a:lnSpc>
          <a:spcPct val="90000"/>
        </a:lnSpc>
        <a:spcBef>
          <a:spcPct val="0"/>
        </a:spcBef>
        <a:spcAft>
          <a:spcPct val="0"/>
        </a:spcAft>
        <a:defRPr sz="3200" b="1">
          <a:solidFill>
            <a:schemeClr val="bg1"/>
          </a:solidFill>
          <a:effectLst>
            <a:outerShdw blurRad="38100" dist="38100" dir="2700000" algn="tl">
              <a:srgbClr val="C0C0C0"/>
            </a:outerShdw>
          </a:effectLst>
          <a:latin typeface="Verdana" pitchFamily="34" charset="0"/>
          <a:cs typeface="Arial" charset="0"/>
        </a:defRPr>
      </a:lvl6pPr>
      <a:lvl7pPr marL="914400" algn="l" rtl="0" fontAlgn="base">
        <a:lnSpc>
          <a:spcPct val="90000"/>
        </a:lnSpc>
        <a:spcBef>
          <a:spcPct val="0"/>
        </a:spcBef>
        <a:spcAft>
          <a:spcPct val="0"/>
        </a:spcAft>
        <a:defRPr sz="3200" b="1">
          <a:solidFill>
            <a:schemeClr val="bg1"/>
          </a:solidFill>
          <a:effectLst>
            <a:outerShdw blurRad="38100" dist="38100" dir="2700000" algn="tl">
              <a:srgbClr val="C0C0C0"/>
            </a:outerShdw>
          </a:effectLst>
          <a:latin typeface="Verdana" pitchFamily="34" charset="0"/>
          <a:cs typeface="Arial" charset="0"/>
        </a:defRPr>
      </a:lvl7pPr>
      <a:lvl8pPr marL="1371600" algn="l" rtl="0" fontAlgn="base">
        <a:lnSpc>
          <a:spcPct val="90000"/>
        </a:lnSpc>
        <a:spcBef>
          <a:spcPct val="0"/>
        </a:spcBef>
        <a:spcAft>
          <a:spcPct val="0"/>
        </a:spcAft>
        <a:defRPr sz="3200" b="1">
          <a:solidFill>
            <a:schemeClr val="bg1"/>
          </a:solidFill>
          <a:effectLst>
            <a:outerShdw blurRad="38100" dist="38100" dir="2700000" algn="tl">
              <a:srgbClr val="C0C0C0"/>
            </a:outerShdw>
          </a:effectLst>
          <a:latin typeface="Verdana" pitchFamily="34" charset="0"/>
          <a:cs typeface="Arial" charset="0"/>
        </a:defRPr>
      </a:lvl8pPr>
      <a:lvl9pPr marL="1828800" algn="l" rtl="0" fontAlgn="base">
        <a:lnSpc>
          <a:spcPct val="90000"/>
        </a:lnSpc>
        <a:spcBef>
          <a:spcPct val="0"/>
        </a:spcBef>
        <a:spcAft>
          <a:spcPct val="0"/>
        </a:spcAft>
        <a:defRPr sz="3200" b="1">
          <a:solidFill>
            <a:schemeClr val="bg1"/>
          </a:solidFill>
          <a:effectLst>
            <a:outerShdw blurRad="38100" dist="38100" dir="2700000" algn="tl">
              <a:srgbClr val="C0C0C0"/>
            </a:outerShdw>
          </a:effectLst>
          <a:latin typeface="Verdana" pitchFamily="34" charset="0"/>
          <a:cs typeface="Arial" charset="0"/>
        </a:defRPr>
      </a:lvl9pPr>
    </p:titleStyle>
    <p:bodyStyle>
      <a:lvl1pPr marL="342900" indent="-342900" algn="l" rtl="0" eaLnBrk="0" fontAlgn="base" hangingPunct="0">
        <a:lnSpc>
          <a:spcPct val="90000"/>
        </a:lnSpc>
        <a:spcBef>
          <a:spcPct val="0"/>
        </a:spcBef>
        <a:spcAft>
          <a:spcPct val="45000"/>
        </a:spcAft>
        <a:buClr>
          <a:srgbClr val="0E438A"/>
        </a:buClr>
        <a:buSzPct val="75000"/>
        <a:buFont typeface="Wingdings" pitchFamily="2" charset="2"/>
        <a:buChar char="v"/>
        <a:defRPr sz="3200" b="1">
          <a:solidFill>
            <a:schemeClr val="tx1"/>
          </a:solidFill>
          <a:latin typeface="+mn-lt"/>
          <a:ea typeface="+mn-ea"/>
          <a:cs typeface="+mn-cs"/>
        </a:defRPr>
      </a:lvl1pPr>
      <a:lvl2pPr marL="798513" indent="-341313" algn="l" rtl="0" eaLnBrk="0" fontAlgn="base" hangingPunct="0">
        <a:lnSpc>
          <a:spcPct val="90000"/>
        </a:lnSpc>
        <a:spcBef>
          <a:spcPct val="0"/>
        </a:spcBef>
        <a:spcAft>
          <a:spcPct val="45000"/>
        </a:spcAft>
        <a:buClr>
          <a:srgbClr val="0E438A"/>
        </a:buClr>
        <a:buFont typeface="Webdings" pitchFamily="18" charset="2"/>
        <a:buChar char="4"/>
        <a:defRPr sz="2800">
          <a:solidFill>
            <a:srgbClr val="003366"/>
          </a:solidFill>
          <a:latin typeface="+mn-lt"/>
          <a:cs typeface="+mn-cs"/>
        </a:defRPr>
      </a:lvl2pPr>
      <a:lvl3pPr marL="1260475" indent="-346075" algn="l" rtl="0" eaLnBrk="0" fontAlgn="base" hangingPunct="0">
        <a:lnSpc>
          <a:spcPct val="90000"/>
        </a:lnSpc>
        <a:spcBef>
          <a:spcPct val="0"/>
        </a:spcBef>
        <a:spcAft>
          <a:spcPct val="45000"/>
        </a:spcAft>
        <a:buClr>
          <a:srgbClr val="0E438A"/>
        </a:buClr>
        <a:buChar char="•"/>
        <a:defRPr sz="2400">
          <a:solidFill>
            <a:schemeClr val="tx1"/>
          </a:solidFill>
          <a:latin typeface="+mn-lt"/>
          <a:cs typeface="+mn-cs"/>
        </a:defRPr>
      </a:lvl3pPr>
      <a:lvl4pPr marL="1712913" indent="-338138" algn="l" rtl="0" eaLnBrk="0" fontAlgn="base" hangingPunct="0">
        <a:lnSpc>
          <a:spcPct val="90000"/>
        </a:lnSpc>
        <a:spcBef>
          <a:spcPct val="0"/>
        </a:spcBef>
        <a:spcAft>
          <a:spcPct val="45000"/>
        </a:spcAft>
        <a:buClr>
          <a:srgbClr val="0E438A"/>
        </a:buClr>
        <a:buChar char="•"/>
        <a:defRPr sz="2000">
          <a:solidFill>
            <a:schemeClr val="tx1"/>
          </a:solidFill>
          <a:latin typeface="+mn-lt"/>
          <a:cs typeface="+mn-cs"/>
        </a:defRPr>
      </a:lvl4pPr>
      <a:lvl5pPr marL="2057400" indent="-228600" algn="l" rtl="0" eaLnBrk="0" fontAlgn="base" hangingPunct="0">
        <a:spcBef>
          <a:spcPct val="20000"/>
        </a:spcBef>
        <a:spcAft>
          <a:spcPct val="0"/>
        </a:spcAft>
        <a:buBlip>
          <a:blip r:embed="rId16"/>
        </a:buBlip>
        <a:defRPr sz="2000">
          <a:solidFill>
            <a:schemeClr val="bg2"/>
          </a:solidFill>
          <a:latin typeface="+mn-lt"/>
          <a:cs typeface="+mn-cs"/>
        </a:defRPr>
      </a:lvl5pPr>
      <a:lvl6pPr marL="2514600" indent="-228600" algn="l" rtl="0" fontAlgn="base">
        <a:spcBef>
          <a:spcPct val="20000"/>
        </a:spcBef>
        <a:spcAft>
          <a:spcPct val="0"/>
        </a:spcAft>
        <a:buBlip>
          <a:blip r:embed="rId16"/>
        </a:buBlip>
        <a:defRPr sz="2000">
          <a:solidFill>
            <a:schemeClr val="bg2"/>
          </a:solidFill>
          <a:latin typeface="+mn-lt"/>
          <a:cs typeface="+mn-cs"/>
        </a:defRPr>
      </a:lvl6pPr>
      <a:lvl7pPr marL="2971800" indent="-228600" algn="l" rtl="0" fontAlgn="base">
        <a:spcBef>
          <a:spcPct val="20000"/>
        </a:spcBef>
        <a:spcAft>
          <a:spcPct val="0"/>
        </a:spcAft>
        <a:buBlip>
          <a:blip r:embed="rId16"/>
        </a:buBlip>
        <a:defRPr sz="2000">
          <a:solidFill>
            <a:schemeClr val="bg2"/>
          </a:solidFill>
          <a:latin typeface="+mn-lt"/>
          <a:cs typeface="+mn-cs"/>
        </a:defRPr>
      </a:lvl7pPr>
      <a:lvl8pPr marL="3429000" indent="-228600" algn="l" rtl="0" fontAlgn="base">
        <a:spcBef>
          <a:spcPct val="20000"/>
        </a:spcBef>
        <a:spcAft>
          <a:spcPct val="0"/>
        </a:spcAft>
        <a:buBlip>
          <a:blip r:embed="rId16"/>
        </a:buBlip>
        <a:defRPr sz="2000">
          <a:solidFill>
            <a:schemeClr val="bg2"/>
          </a:solidFill>
          <a:latin typeface="+mn-lt"/>
          <a:cs typeface="+mn-cs"/>
        </a:defRPr>
      </a:lvl8pPr>
      <a:lvl9pPr marL="3886200" indent="-228600" algn="l" rtl="0" fontAlgn="base">
        <a:spcBef>
          <a:spcPct val="20000"/>
        </a:spcBef>
        <a:spcAft>
          <a:spcPct val="0"/>
        </a:spcAft>
        <a:buBlip>
          <a:blip r:embed="rId16"/>
        </a:buBlip>
        <a:defRPr sz="20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9100DF3D-1D76-4B0F-A84B-9F287A8C86AE}" type="datetimeFigureOut">
              <a:rPr lang="en-US" smtClean="0">
                <a:solidFill>
                  <a:prstClr val="black">
                    <a:tint val="75000"/>
                  </a:prstClr>
                </a:solidFill>
                <a:latin typeface="Calibri"/>
              </a:rPr>
              <a:pPr eaLnBrk="1" fontAlgn="auto" hangingPunct="1">
                <a:spcBef>
                  <a:spcPts val="0"/>
                </a:spcBef>
                <a:spcAft>
                  <a:spcPts val="0"/>
                </a:spcAft>
              </a:pPr>
              <a:t>3/1/2012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F6401DD-8F73-4B82-A40D-31CE2C289111}"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1431431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hyperlink" Target="http://www.g3ict.org/" TargetMode="External"/><Relationship Id="rId7" Type="http://schemas.openxmlformats.org/officeDocument/2006/relationships/hyperlink" Target="mailto:fcesabianchi@g3ict.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axel_leblois@g3ict.org" TargetMode="External"/><Relationship Id="rId5" Type="http://schemas.openxmlformats.org/officeDocument/2006/relationships/hyperlink" Target="http://www.m-enabling.com/" TargetMode="External"/><Relationship Id="rId4" Type="http://schemas.openxmlformats.org/officeDocument/2006/relationships/hyperlink" Target="http://www.e-accessibilitytoolkit.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tu.int/ITU-D/ict/statistics/at_glance/KeyTelecom.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tu.int/ITU-D/ict/facts/2011/material/ICTFactsFigures2011.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312" name="Rectangle 16"/>
          <p:cNvSpPr>
            <a:spLocks noGrp="1" noChangeArrowheads="1"/>
          </p:cNvSpPr>
          <p:nvPr>
            <p:ph type="ctrTitle"/>
          </p:nvPr>
        </p:nvSpPr>
        <p:spPr>
          <a:xfrm>
            <a:off x="331787" y="2986990"/>
            <a:ext cx="8438139" cy="3371307"/>
          </a:xfrm>
        </p:spPr>
        <p:txBody>
          <a:bodyPr/>
          <a:lstStyle/>
          <a:p>
            <a:pPr eaLnBrk="1" hangingPunct="1">
              <a:defRPr/>
            </a:pP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3200" dirty="0" smtClean="0"/>
              <a:t>M-Enabling: </a:t>
            </a:r>
            <a:br>
              <a:rPr lang="en-US" sz="3200" dirty="0" smtClean="0"/>
            </a:br>
            <a:r>
              <a:rPr lang="en-US" sz="3200" dirty="0" smtClean="0"/>
              <a:t>A New Paradigm for </a:t>
            </a:r>
            <a:br>
              <a:rPr lang="en-US" sz="3200" dirty="0" smtClean="0"/>
            </a:br>
            <a:r>
              <a:rPr lang="en-US" sz="3200" dirty="0" smtClean="0"/>
              <a:t>Persons with Disabilities</a:t>
            </a:r>
            <a:br>
              <a:rPr lang="en-US" sz="3200" dirty="0" smtClean="0"/>
            </a:br>
            <a:r>
              <a:rPr lang="en-US" sz="3200" dirty="0"/>
              <a:t/>
            </a:r>
            <a:br>
              <a:rPr lang="en-US" sz="3200" dirty="0"/>
            </a:br>
            <a:r>
              <a:rPr lang="en-US" sz="2000" dirty="0" smtClean="0">
                <a:solidFill>
                  <a:schemeClr val="accent1">
                    <a:lumMod val="75000"/>
                  </a:schemeClr>
                </a:solidFill>
              </a:rPr>
              <a:t/>
            </a:r>
            <a:br>
              <a:rPr lang="en-US" sz="2000" dirty="0" smtClean="0">
                <a:solidFill>
                  <a:schemeClr val="accent1">
                    <a:lumMod val="75000"/>
                  </a:schemeClr>
                </a:solidFill>
              </a:rPr>
            </a:br>
            <a:r>
              <a:rPr lang="en-US" sz="2000" dirty="0" smtClean="0">
                <a:solidFill>
                  <a:schemeClr val="accent1">
                    <a:lumMod val="75000"/>
                  </a:schemeClr>
                </a:solidFill>
              </a:rPr>
              <a:t>CSUN 2012</a:t>
            </a:r>
            <a:br>
              <a:rPr lang="en-US" sz="2000" dirty="0" smtClean="0">
                <a:solidFill>
                  <a:schemeClr val="accent1">
                    <a:lumMod val="75000"/>
                  </a:schemeClr>
                </a:solidFill>
              </a:rPr>
            </a:br>
            <a:r>
              <a:rPr lang="en-US" sz="2000" dirty="0" smtClean="0">
                <a:solidFill>
                  <a:schemeClr val="accent1">
                    <a:lumMod val="75000"/>
                  </a:schemeClr>
                </a:solidFill>
              </a:rPr>
              <a:t>San Diego</a:t>
            </a:r>
            <a:br>
              <a:rPr lang="en-US" sz="2000" dirty="0" smtClean="0">
                <a:solidFill>
                  <a:schemeClr val="accent1">
                    <a:lumMod val="75000"/>
                  </a:schemeClr>
                </a:solidFill>
              </a:rPr>
            </a:br>
            <a:r>
              <a:rPr lang="en-US" sz="2000" dirty="0" smtClean="0">
                <a:solidFill>
                  <a:schemeClr val="accent1">
                    <a:lumMod val="75000"/>
                  </a:schemeClr>
                </a:solidFill>
              </a:rPr>
              <a:t>February 29, 2012</a:t>
            </a:r>
            <a:br>
              <a:rPr lang="en-US" sz="2000" dirty="0" smtClean="0">
                <a:solidFill>
                  <a:schemeClr val="accent1">
                    <a:lumMod val="75000"/>
                  </a:schemeClr>
                </a:solidFill>
              </a:rPr>
            </a:br>
            <a:r>
              <a:rPr lang="en-US" sz="2000" dirty="0">
                <a:solidFill>
                  <a:schemeClr val="accent1">
                    <a:lumMod val="75000"/>
                  </a:schemeClr>
                </a:solidFill>
              </a:rPr>
              <a:t/>
            </a:r>
            <a:br>
              <a:rPr lang="en-US" sz="2000" dirty="0">
                <a:solidFill>
                  <a:schemeClr val="accent1">
                    <a:lumMod val="75000"/>
                  </a:schemeClr>
                </a:solidFill>
              </a:rPr>
            </a:br>
            <a:r>
              <a:rPr lang="en-US" sz="2000" dirty="0" smtClean="0">
                <a:solidFill>
                  <a:schemeClr val="accent1">
                    <a:lumMod val="75000"/>
                  </a:schemeClr>
                </a:solidFill>
              </a:rPr>
              <a:t>Axel Leblois</a:t>
            </a:r>
            <a:br>
              <a:rPr lang="en-US" sz="2000" dirty="0" smtClean="0">
                <a:solidFill>
                  <a:schemeClr val="accent1">
                    <a:lumMod val="75000"/>
                  </a:schemeClr>
                </a:solidFill>
              </a:rPr>
            </a:br>
            <a:r>
              <a:rPr lang="en-US" sz="2000" dirty="0" smtClean="0">
                <a:solidFill>
                  <a:schemeClr val="accent1">
                    <a:lumMod val="75000"/>
                  </a:schemeClr>
                </a:solidFill>
              </a:rPr>
              <a:t>Francesca Cesa Bianchi</a:t>
            </a:r>
            <a:br>
              <a:rPr lang="en-US" sz="2000" dirty="0" smtClean="0">
                <a:solidFill>
                  <a:schemeClr val="accent1">
                    <a:lumMod val="75000"/>
                  </a:schemeClr>
                </a:solidFill>
              </a:rPr>
            </a:br>
            <a:r>
              <a:rPr lang="en-US" sz="2000" dirty="0" smtClean="0">
                <a:solidFill>
                  <a:schemeClr val="accent1">
                    <a:lumMod val="75000"/>
                  </a:schemeClr>
                </a:solidFill>
              </a:rPr>
              <a:t>G3ict</a:t>
            </a:r>
            <a:r>
              <a:rPr lang="en-US" sz="2800" dirty="0">
                <a:solidFill>
                  <a:schemeClr val="accent1">
                    <a:lumMod val="75000"/>
                  </a:schemeClr>
                </a:solidFill>
              </a:rPr>
              <a:t/>
            </a:r>
            <a:br>
              <a:rPr lang="en-US" sz="2800" dirty="0">
                <a:solidFill>
                  <a:schemeClr val="accent1">
                    <a:lumMod val="75000"/>
                  </a:schemeClr>
                </a:solidFill>
              </a:rPr>
            </a:br>
            <a:r>
              <a:rPr lang="en-US" sz="2800" dirty="0" smtClean="0">
                <a:solidFill>
                  <a:schemeClr val="accent1">
                    <a:lumMod val="75000"/>
                  </a:schemeClr>
                </a:solidFill>
              </a:rPr>
              <a:t/>
            </a:r>
            <a:br>
              <a:rPr lang="en-US" sz="2800" dirty="0" smtClean="0">
                <a:solidFill>
                  <a:schemeClr val="accent1">
                    <a:lumMod val="75000"/>
                  </a:schemeClr>
                </a:solidFill>
              </a:rPr>
            </a:br>
            <a:r>
              <a:rPr lang="en-US" sz="2800" dirty="0" smtClean="0">
                <a:solidFill>
                  <a:schemeClr val="tx1">
                    <a:lumMod val="75000"/>
                    <a:lumOff val="25000"/>
                  </a:schemeClr>
                </a:solidFill>
              </a:rPr>
              <a:t/>
            </a:r>
            <a:br>
              <a:rPr lang="en-US" sz="2800" dirty="0" smtClean="0">
                <a:solidFill>
                  <a:schemeClr val="tx1">
                    <a:lumMod val="75000"/>
                    <a:lumOff val="25000"/>
                  </a:schemeClr>
                </a:solidFill>
              </a:rPr>
            </a:br>
            <a:r>
              <a:rPr lang="en-US" sz="2000" dirty="0" smtClean="0">
                <a:solidFill>
                  <a:schemeClr val="tx1">
                    <a:lumMod val="75000"/>
                    <a:lumOff val="25000"/>
                  </a:schemeClr>
                </a:solidFill>
                <a:latin typeface="+mn-lt"/>
              </a:rPr>
              <a:t/>
            </a:r>
            <a:br>
              <a:rPr lang="en-US" sz="2000" dirty="0" smtClean="0">
                <a:solidFill>
                  <a:schemeClr val="tx1">
                    <a:lumMod val="75000"/>
                    <a:lumOff val="25000"/>
                  </a:schemeClr>
                </a:solidFill>
                <a:latin typeface="+mn-lt"/>
              </a:rPr>
            </a:br>
            <a:r>
              <a:rPr lang="en-US" sz="2000" dirty="0">
                <a:solidFill>
                  <a:schemeClr val="tx1">
                    <a:lumMod val="75000"/>
                    <a:lumOff val="25000"/>
                  </a:schemeClr>
                </a:solidFill>
                <a:latin typeface="+mn-lt"/>
              </a:rPr>
              <a:t/>
            </a:r>
            <a:br>
              <a:rPr lang="en-US" sz="2000" dirty="0">
                <a:solidFill>
                  <a:schemeClr val="tx1">
                    <a:lumMod val="75000"/>
                    <a:lumOff val="25000"/>
                  </a:schemeClr>
                </a:solidFill>
                <a:latin typeface="+mn-lt"/>
              </a:rPr>
            </a:br>
            <a:r>
              <a:rPr lang="en-US" sz="2000" dirty="0" smtClean="0">
                <a:solidFill>
                  <a:schemeClr val="accent1">
                    <a:lumMod val="75000"/>
                  </a:schemeClr>
                </a:solidFill>
                <a:latin typeface="+mn-lt"/>
              </a:rPr>
              <a:t/>
            </a:r>
            <a:br>
              <a:rPr lang="en-US" sz="2000" dirty="0" smtClean="0">
                <a:solidFill>
                  <a:schemeClr val="accent1">
                    <a:lumMod val="75000"/>
                  </a:schemeClr>
                </a:solidFill>
                <a:latin typeface="+mn-lt"/>
              </a:rPr>
            </a:br>
            <a:r>
              <a:rPr lang="en-US" sz="2000" b="0" dirty="0" smtClean="0"/>
              <a:t/>
            </a:r>
            <a:br>
              <a:rPr lang="en-US" sz="2000" b="0" dirty="0" smtClean="0"/>
            </a:br>
            <a:endParaRPr lang="en-US" sz="2800" b="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59000">
              <a:schemeClr val="bg1">
                <a:lumMod val="95000"/>
              </a:schemeClr>
            </a:gs>
            <a:gs pos="22000">
              <a:srgbClr val="85C2FF"/>
            </a:gs>
            <a:gs pos="44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607494" y="264880"/>
            <a:ext cx="5937408" cy="1411519"/>
          </a:xfrm>
          <a:prstGeom prst="rect">
            <a:avLst/>
          </a:prstGeom>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2" y="264881"/>
            <a:ext cx="1115010" cy="41332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8069" y="304800"/>
            <a:ext cx="1104881" cy="4190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8070" y="750094"/>
            <a:ext cx="1104881" cy="58126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512" y="685800"/>
            <a:ext cx="1115009" cy="591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7494" y="1990606"/>
            <a:ext cx="5937407" cy="4453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162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M-Enabling Summit 2011</a:t>
            </a:r>
            <a:br>
              <a:rPr lang="en-US" dirty="0" smtClean="0"/>
            </a:br>
            <a:r>
              <a:rPr lang="en-US" dirty="0" smtClean="0"/>
              <a:t>Participants from 32 Countries</a:t>
            </a:r>
            <a:endParaRPr lang="en-US" dirty="0"/>
          </a:p>
        </p:txBody>
      </p:sp>
      <p:sp>
        <p:nvSpPr>
          <p:cNvPr id="3" name="Content Placeholder 2"/>
          <p:cNvSpPr>
            <a:spLocks noGrp="1"/>
          </p:cNvSpPr>
          <p:nvPr>
            <p:ph idx="1"/>
          </p:nvPr>
        </p:nvSpPr>
        <p:spPr/>
        <p:txBody>
          <a:bodyPr/>
          <a:lstStyle/>
          <a:p>
            <a:pPr marL="0" indent="0">
              <a:buNone/>
            </a:pPr>
            <a:r>
              <a:rPr lang="en-US" dirty="0" smtClean="0"/>
              <a:t>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15" y="1319349"/>
            <a:ext cx="8231386" cy="305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bwMode="auto">
          <a:xfrm>
            <a:off x="5055326" y="3530236"/>
            <a:ext cx="205737" cy="215537"/>
          </a:xfrm>
          <a:prstGeom prst="ellipse">
            <a:avLst/>
          </a:prstGeom>
          <a:solidFill>
            <a:srgbClr val="FF505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Verdana" pitchFamily="34" charset="0"/>
            </a:endParaRPr>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4337" y="1951038"/>
            <a:ext cx="2079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3526" y="2277610"/>
            <a:ext cx="2079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86045" y="4443043"/>
            <a:ext cx="8135560" cy="1569660"/>
          </a:xfrm>
          <a:prstGeom prst="rect">
            <a:avLst/>
          </a:prstGeom>
          <a:noFill/>
        </p:spPr>
        <p:txBody>
          <a:bodyPr wrap="none" rtlCol="0">
            <a:spAutoFit/>
          </a:bodyPr>
          <a:lstStyle/>
          <a:p>
            <a:pPr marL="285750" indent="-285750">
              <a:buFont typeface="Arial" pitchFamily="34" charset="0"/>
              <a:buChar char="•"/>
            </a:pPr>
            <a:r>
              <a:rPr lang="en-US" sz="2400" b="1" dirty="0" smtClean="0"/>
              <a:t>372 Conference Participants</a:t>
            </a:r>
          </a:p>
          <a:p>
            <a:pPr marL="285750" indent="-285750">
              <a:buFont typeface="Arial" pitchFamily="34" charset="0"/>
              <a:buChar char="•"/>
            </a:pPr>
            <a:r>
              <a:rPr lang="en-US" sz="2400" b="1" dirty="0" smtClean="0"/>
              <a:t>170 Showcase Visitors</a:t>
            </a:r>
          </a:p>
          <a:p>
            <a:pPr marL="285750" indent="-285750">
              <a:buFont typeface="Arial" pitchFamily="34" charset="0"/>
              <a:buChar char="•"/>
            </a:pPr>
            <a:r>
              <a:rPr lang="en-US" sz="2400" b="1" dirty="0" smtClean="0"/>
              <a:t>Major Mobile Service Providers participation</a:t>
            </a:r>
          </a:p>
          <a:p>
            <a:pPr marL="285750" indent="-285750">
              <a:buFont typeface="Arial" pitchFamily="34" charset="0"/>
              <a:buChar char="•"/>
            </a:pPr>
            <a:r>
              <a:rPr lang="en-US" sz="2400" b="1" dirty="0" smtClean="0"/>
              <a:t>In collaboration with the FCC and ITU </a:t>
            </a:r>
            <a:endParaRPr lang="en-US" sz="2400" b="1" dirty="0"/>
          </a:p>
        </p:txBody>
      </p:sp>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1751" y="2969941"/>
            <a:ext cx="2079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bwMode="auto">
          <a:xfrm>
            <a:off x="7603973" y="3530026"/>
            <a:ext cx="233464" cy="215537"/>
          </a:xfrm>
          <a:prstGeom prst="ellipse">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Verdana" pitchFamily="34" charset="0"/>
            </a:endParaRPr>
          </a:p>
        </p:txBody>
      </p:sp>
      <p:sp>
        <p:nvSpPr>
          <p:cNvPr id="11" name="Oval 10"/>
          <p:cNvSpPr/>
          <p:nvPr/>
        </p:nvSpPr>
        <p:spPr bwMode="auto">
          <a:xfrm>
            <a:off x="4821862" y="1735501"/>
            <a:ext cx="233464" cy="215537"/>
          </a:xfrm>
          <a:prstGeom prst="ellipse">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Verdana" pitchFamily="34" charset="0"/>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4588" y="2632490"/>
            <a:ext cx="249237"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514" y="2490334"/>
            <a:ext cx="237860" cy="21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4996" y="1622788"/>
            <a:ext cx="249237"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9614" y="2498948"/>
            <a:ext cx="249237"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9969" y="2057400"/>
            <a:ext cx="249237"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7276" y="3745563"/>
            <a:ext cx="2444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2818" y="2042356"/>
            <a:ext cx="249237"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512" y="1960664"/>
            <a:ext cx="249237"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0740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 Drivers for Mobile Assistive Technologies</a:t>
            </a:r>
            <a:endParaRPr lang="en-US" dirty="0"/>
          </a:p>
        </p:txBody>
      </p:sp>
      <p:sp>
        <p:nvSpPr>
          <p:cNvPr id="3" name="Content Placeholder 2"/>
          <p:cNvSpPr>
            <a:spLocks noGrp="1"/>
          </p:cNvSpPr>
          <p:nvPr>
            <p:ph idx="1"/>
          </p:nvPr>
        </p:nvSpPr>
        <p:spPr>
          <a:xfrm>
            <a:off x="372533" y="1088572"/>
            <a:ext cx="8423124" cy="4948972"/>
          </a:xfrm>
        </p:spPr>
        <p:txBody>
          <a:bodyPr/>
          <a:lstStyle/>
          <a:p>
            <a:pPr>
              <a:lnSpc>
                <a:spcPct val="100000"/>
              </a:lnSpc>
              <a:spcAft>
                <a:spcPts val="300"/>
              </a:spcAft>
            </a:pPr>
            <a:r>
              <a:rPr lang="en-US" sz="2400" dirty="0"/>
              <a:t>H</a:t>
            </a:r>
            <a:r>
              <a:rPr lang="en-US" sz="2400" dirty="0" smtClean="0"/>
              <a:t>andset based technology</a:t>
            </a:r>
          </a:p>
          <a:p>
            <a:pPr lvl="1">
              <a:lnSpc>
                <a:spcPct val="100000"/>
              </a:lnSpc>
              <a:spcAft>
                <a:spcPts val="300"/>
              </a:spcAft>
            </a:pPr>
            <a:r>
              <a:rPr lang="en-US" sz="2000" dirty="0" smtClean="0"/>
              <a:t>Text to Speech, voice recognition</a:t>
            </a:r>
          </a:p>
          <a:p>
            <a:pPr lvl="1">
              <a:lnSpc>
                <a:spcPct val="100000"/>
              </a:lnSpc>
              <a:spcAft>
                <a:spcPts val="300"/>
              </a:spcAft>
            </a:pPr>
            <a:r>
              <a:rPr lang="en-US" sz="2000" dirty="0" smtClean="0"/>
              <a:t>Scanner capability </a:t>
            </a:r>
          </a:p>
          <a:p>
            <a:pPr lvl="1">
              <a:lnSpc>
                <a:spcPct val="100000"/>
              </a:lnSpc>
              <a:spcAft>
                <a:spcPts val="300"/>
              </a:spcAft>
            </a:pPr>
            <a:r>
              <a:rPr lang="en-US" sz="2000" dirty="0" smtClean="0"/>
              <a:t>GPS – triangulation and indoor beacon positioning</a:t>
            </a:r>
          </a:p>
          <a:p>
            <a:pPr>
              <a:lnSpc>
                <a:spcPct val="100000"/>
              </a:lnSpc>
              <a:spcAft>
                <a:spcPts val="300"/>
              </a:spcAft>
            </a:pPr>
            <a:r>
              <a:rPr lang="en-US" sz="2400" dirty="0" smtClean="0"/>
              <a:t>Remote services</a:t>
            </a:r>
          </a:p>
          <a:p>
            <a:pPr lvl="1">
              <a:lnSpc>
                <a:spcPct val="100000"/>
              </a:lnSpc>
              <a:spcAft>
                <a:spcPts val="300"/>
              </a:spcAft>
            </a:pPr>
            <a:r>
              <a:rPr lang="en-US" sz="2000" dirty="0" smtClean="0"/>
              <a:t>Emergency services</a:t>
            </a:r>
          </a:p>
          <a:p>
            <a:pPr lvl="1">
              <a:lnSpc>
                <a:spcPct val="100000"/>
              </a:lnSpc>
              <a:spcAft>
                <a:spcPts val="300"/>
              </a:spcAft>
            </a:pPr>
            <a:r>
              <a:rPr lang="en-US" sz="2000" dirty="0" smtClean="0"/>
              <a:t>Digital libraries</a:t>
            </a:r>
          </a:p>
          <a:p>
            <a:pPr lvl="1">
              <a:lnSpc>
                <a:spcPct val="100000"/>
              </a:lnSpc>
              <a:spcAft>
                <a:spcPts val="300"/>
              </a:spcAft>
            </a:pPr>
            <a:r>
              <a:rPr lang="en-US" sz="2000" dirty="0" smtClean="0"/>
              <a:t>Video Relay Services</a:t>
            </a:r>
          </a:p>
          <a:p>
            <a:pPr lvl="1">
              <a:lnSpc>
                <a:spcPct val="100000"/>
              </a:lnSpc>
              <a:spcAft>
                <a:spcPts val="300"/>
              </a:spcAft>
            </a:pPr>
            <a:r>
              <a:rPr lang="en-US" sz="2000" dirty="0" smtClean="0"/>
              <a:t>Blue tooth proximity services</a:t>
            </a:r>
          </a:p>
          <a:p>
            <a:pPr>
              <a:lnSpc>
                <a:spcPct val="100000"/>
              </a:lnSpc>
              <a:spcAft>
                <a:spcPts val="300"/>
              </a:spcAft>
            </a:pPr>
            <a:r>
              <a:rPr lang="en-US" sz="2400" dirty="0" smtClean="0"/>
              <a:t>Cloud based technologies</a:t>
            </a:r>
          </a:p>
          <a:p>
            <a:pPr lvl="1">
              <a:lnSpc>
                <a:spcPct val="100000"/>
              </a:lnSpc>
              <a:spcAft>
                <a:spcPts val="300"/>
              </a:spcAft>
            </a:pPr>
            <a:r>
              <a:rPr lang="en-US" sz="2000" dirty="0" smtClean="0"/>
              <a:t>Already used by mobile operators for heavy processing voice assistive apps </a:t>
            </a:r>
          </a:p>
          <a:p>
            <a:pPr lvl="1">
              <a:lnSpc>
                <a:spcPct val="100000"/>
              </a:lnSpc>
              <a:spcAft>
                <a:spcPts val="300"/>
              </a:spcAft>
            </a:pPr>
            <a:r>
              <a:rPr lang="en-US" sz="2000" dirty="0" smtClean="0"/>
              <a:t>Offers limitless opportunities for other assistive applications but requires bandwidth and limited latency</a:t>
            </a:r>
          </a:p>
          <a:p>
            <a:pPr lvl="1"/>
            <a:endParaRPr lang="en-US" dirty="0" smtClean="0"/>
          </a:p>
          <a:p>
            <a:endParaRPr lang="en-US" dirty="0"/>
          </a:p>
        </p:txBody>
      </p:sp>
    </p:spTree>
    <p:extLst>
      <p:ext uri="{BB962C8B-B14F-4D97-AF65-F5344CB8AC3E}">
        <p14:creationId xmlns:p14="http://schemas.microsoft.com/office/powerpoint/2010/main" val="3012132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M-Enabling Summit Key Findings </a:t>
            </a:r>
            <a:endParaRPr lang="en-US" dirty="0"/>
          </a:p>
        </p:txBody>
      </p:sp>
      <p:sp>
        <p:nvSpPr>
          <p:cNvPr id="3" name="Content Placeholder 2"/>
          <p:cNvSpPr>
            <a:spLocks noGrp="1"/>
          </p:cNvSpPr>
          <p:nvPr>
            <p:ph idx="1"/>
          </p:nvPr>
        </p:nvSpPr>
        <p:spPr>
          <a:xfrm>
            <a:off x="250825" y="1380348"/>
            <a:ext cx="8713788" cy="4741862"/>
          </a:xfrm>
        </p:spPr>
        <p:txBody>
          <a:bodyPr/>
          <a:lstStyle/>
          <a:p>
            <a:r>
              <a:rPr lang="en-US" sz="2400" dirty="0" smtClean="0"/>
              <a:t>Mobile Enabling Technologies and economies of scale offer unprecedented opportunities for Persons with Disabilities  </a:t>
            </a:r>
          </a:p>
          <a:p>
            <a:r>
              <a:rPr lang="en-US" sz="2400" dirty="0" smtClean="0"/>
              <a:t>Innovative business models and distribution channels for assistive solutions</a:t>
            </a:r>
          </a:p>
          <a:p>
            <a:r>
              <a:rPr lang="en-US" sz="2400" dirty="0" smtClean="0"/>
              <a:t>Leading service providers fully engaged in promoting solutions</a:t>
            </a:r>
          </a:p>
          <a:p>
            <a:r>
              <a:rPr lang="en-US" sz="2400" dirty="0" smtClean="0"/>
              <a:t>CRPD promotes policy and regulatory activity worldwide</a:t>
            </a:r>
          </a:p>
          <a:p>
            <a:r>
              <a:rPr lang="en-US" sz="2400" dirty="0" smtClean="0"/>
              <a:t>Universal Service Funds address Mobile services for Persons with Disabilities</a:t>
            </a:r>
            <a:endParaRPr lang="en-US" sz="2400" dirty="0"/>
          </a:p>
        </p:txBody>
      </p:sp>
    </p:spTree>
    <p:extLst>
      <p:ext uri="{BB962C8B-B14F-4D97-AF65-F5344CB8AC3E}">
        <p14:creationId xmlns:p14="http://schemas.microsoft.com/office/powerpoint/2010/main" val="967423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1" y="186267"/>
            <a:ext cx="9144000" cy="1024996"/>
          </a:xfrm>
        </p:spPr>
        <p:txBody>
          <a:bodyPr/>
          <a:lstStyle/>
          <a:p>
            <a:r>
              <a:rPr lang="en-US" dirty="0" smtClean="0"/>
              <a:t>Mobile Accessibility on the Move</a:t>
            </a:r>
            <a:endParaRPr lang="en-US" dirty="0"/>
          </a:p>
        </p:txBody>
      </p:sp>
      <p:sp>
        <p:nvSpPr>
          <p:cNvPr id="3" name="Content Placeholder 2"/>
          <p:cNvSpPr>
            <a:spLocks noGrp="1"/>
          </p:cNvSpPr>
          <p:nvPr>
            <p:ph idx="1"/>
          </p:nvPr>
        </p:nvSpPr>
        <p:spPr>
          <a:xfrm>
            <a:off x="440266" y="1286933"/>
            <a:ext cx="8517467" cy="4944528"/>
          </a:xfrm>
        </p:spPr>
        <p:txBody>
          <a:bodyPr/>
          <a:lstStyle/>
          <a:p>
            <a:r>
              <a:rPr lang="en-US" sz="2400" b="1" dirty="0" smtClean="0"/>
              <a:t>48% of State Parties to the CRPD have policies on accessibility of mobile phones</a:t>
            </a:r>
          </a:p>
          <a:p>
            <a:r>
              <a:rPr lang="en-US" sz="2400" b="1" dirty="0" smtClean="0"/>
              <a:t>Middle income economies ahead:</a:t>
            </a:r>
          </a:p>
          <a:p>
            <a:pPr lvl="1"/>
            <a:r>
              <a:rPr lang="en-US" sz="2400" b="1" dirty="0" smtClean="0">
                <a:solidFill>
                  <a:schemeClr val="bg2">
                    <a:lumMod val="75000"/>
                  </a:schemeClr>
                </a:solidFill>
              </a:rPr>
              <a:t>High income economies = 18%</a:t>
            </a:r>
          </a:p>
          <a:p>
            <a:pPr lvl="1"/>
            <a:r>
              <a:rPr lang="en-US" sz="2400" b="1" dirty="0" smtClean="0">
                <a:solidFill>
                  <a:schemeClr val="bg2">
                    <a:lumMod val="75000"/>
                  </a:schemeClr>
                </a:solidFill>
              </a:rPr>
              <a:t>Upper middle income economies = 67%</a:t>
            </a:r>
          </a:p>
          <a:p>
            <a:pPr lvl="1"/>
            <a:r>
              <a:rPr lang="en-US" sz="2400" b="1" dirty="0" smtClean="0">
                <a:solidFill>
                  <a:schemeClr val="bg2">
                    <a:lumMod val="75000"/>
                  </a:schemeClr>
                </a:solidFill>
              </a:rPr>
              <a:t>Lower middle income economies = 75%</a:t>
            </a:r>
          </a:p>
          <a:p>
            <a:pPr lvl="1"/>
            <a:r>
              <a:rPr lang="en-US" sz="2400" b="1" dirty="0" smtClean="0">
                <a:solidFill>
                  <a:schemeClr val="bg2">
                    <a:lumMod val="75000"/>
                  </a:schemeClr>
                </a:solidFill>
              </a:rPr>
              <a:t>Low income economies = 50%</a:t>
            </a:r>
          </a:p>
          <a:p>
            <a:r>
              <a:rPr lang="en-US" sz="2400" b="1" dirty="0" smtClean="0"/>
              <a:t>Reflect importance of mobile and policies in support of PWDs in middle income economies</a:t>
            </a:r>
          </a:p>
          <a:p>
            <a:pPr marL="0" indent="0">
              <a:buNone/>
            </a:pPr>
            <a:r>
              <a:rPr lang="en-US" sz="2000" dirty="0">
                <a:solidFill>
                  <a:schemeClr val="bg2">
                    <a:lumMod val="60000"/>
                    <a:lumOff val="40000"/>
                  </a:schemeClr>
                </a:solidFill>
              </a:rPr>
              <a:t>Source: 2010 G3ict Survey of </a:t>
            </a:r>
            <a:r>
              <a:rPr lang="en-US" sz="2000" dirty="0" smtClean="0">
                <a:solidFill>
                  <a:schemeClr val="bg2">
                    <a:lumMod val="60000"/>
                    <a:lumOff val="40000"/>
                  </a:schemeClr>
                </a:solidFill>
              </a:rPr>
              <a:t>the implementation of the CRPD </a:t>
            </a:r>
            <a:r>
              <a:rPr lang="en-US" sz="2000" dirty="0">
                <a:solidFill>
                  <a:schemeClr val="bg2">
                    <a:lumMod val="60000"/>
                    <a:lumOff val="40000"/>
                  </a:schemeClr>
                </a:solidFill>
              </a:rPr>
              <a:t>ICT </a:t>
            </a:r>
            <a:r>
              <a:rPr lang="en-US" sz="2000" dirty="0" smtClean="0">
                <a:solidFill>
                  <a:schemeClr val="bg2">
                    <a:lumMod val="60000"/>
                    <a:lumOff val="40000"/>
                  </a:schemeClr>
                </a:solidFill>
              </a:rPr>
              <a:t>accessibility dispositions by ratifying countries</a:t>
            </a:r>
            <a:endParaRPr lang="en-US" sz="2000" dirty="0">
              <a:solidFill>
                <a:schemeClr val="bg2">
                  <a:lumMod val="60000"/>
                  <a:lumOff val="40000"/>
                </a:schemeClr>
              </a:solidFill>
            </a:endParaRPr>
          </a:p>
          <a:p>
            <a:pPr marL="0" indent="0">
              <a:buNone/>
            </a:pPr>
            <a:endParaRPr lang="en-US" sz="2400" b="1" dirty="0" smtClean="0"/>
          </a:p>
          <a:p>
            <a:pPr lvl="1"/>
            <a:endParaRPr lang="en-US" dirty="0"/>
          </a:p>
        </p:txBody>
      </p:sp>
    </p:spTree>
    <p:extLst>
      <p:ext uri="{BB962C8B-B14F-4D97-AF65-F5344CB8AC3E}">
        <p14:creationId xmlns:p14="http://schemas.microsoft.com/office/powerpoint/2010/main" val="2461982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59000">
              <a:schemeClr val="bg1">
                <a:lumMod val="95000"/>
              </a:schemeClr>
            </a:gs>
            <a:gs pos="22000">
              <a:srgbClr val="85C2FF"/>
            </a:gs>
            <a:gs pos="44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 y="264881"/>
            <a:ext cx="1115010" cy="41332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8069" y="304800"/>
            <a:ext cx="1104881" cy="4190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8070" y="750094"/>
            <a:ext cx="1104881" cy="58126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512" y="685800"/>
            <a:ext cx="1115009" cy="591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96385" y="250194"/>
            <a:ext cx="5399235" cy="1200329"/>
          </a:xfrm>
          <a:prstGeom prst="rect">
            <a:avLst/>
          </a:prstGeom>
          <a:noFill/>
        </p:spPr>
        <p:txBody>
          <a:bodyPr wrap="none" rtlCol="0">
            <a:spAutoFit/>
          </a:bodyPr>
          <a:lstStyle/>
          <a:p>
            <a:pPr algn="ctr"/>
            <a:r>
              <a:rPr lang="en-US" sz="3600" b="1" dirty="0" smtClean="0">
                <a:solidFill>
                  <a:schemeClr val="tx2"/>
                </a:solidFill>
                <a:ea typeface="Verdana" pitchFamily="34" charset="0"/>
                <a:cs typeface="Verdana" pitchFamily="34" charset="0"/>
              </a:rPr>
              <a:t>M-Enabling Summit </a:t>
            </a:r>
          </a:p>
          <a:p>
            <a:pPr algn="ctr"/>
            <a:r>
              <a:rPr lang="en-US" sz="3600" b="1" dirty="0" smtClean="0">
                <a:solidFill>
                  <a:schemeClr val="tx2"/>
                </a:solidFill>
                <a:ea typeface="Verdana" pitchFamily="34" charset="0"/>
                <a:cs typeface="Verdana" pitchFamily="34" charset="0"/>
              </a:rPr>
              <a:t>2012 - 2013</a:t>
            </a:r>
            <a:endParaRPr lang="en-US" sz="3600" b="1" dirty="0">
              <a:solidFill>
                <a:schemeClr val="tx2"/>
              </a:solidFill>
              <a:ea typeface="Verdana" pitchFamily="34" charset="0"/>
              <a:cs typeface="Verdana" pitchFamily="34" charset="0"/>
            </a:endParaRPr>
          </a:p>
        </p:txBody>
      </p:sp>
      <p:sp>
        <p:nvSpPr>
          <p:cNvPr id="5" name="TextBox 4"/>
          <p:cNvSpPr txBox="1"/>
          <p:nvPr/>
        </p:nvSpPr>
        <p:spPr>
          <a:xfrm>
            <a:off x="1405522" y="1498069"/>
            <a:ext cx="6432548" cy="5309146"/>
          </a:xfrm>
          <a:prstGeom prst="rect">
            <a:avLst/>
          </a:prstGeom>
          <a:noFill/>
        </p:spPr>
        <p:txBody>
          <a:bodyPr wrap="square" rtlCol="0">
            <a:spAutoFit/>
          </a:bodyPr>
          <a:lstStyle/>
          <a:p>
            <a:pPr algn="ctr">
              <a:spcBef>
                <a:spcPts val="600"/>
              </a:spcBef>
              <a:spcAft>
                <a:spcPts val="600"/>
              </a:spcAft>
            </a:pPr>
            <a:r>
              <a:rPr lang="en-US" sz="2800" b="1" dirty="0" smtClean="0"/>
              <a:t>Eco-System Briefing Sessions</a:t>
            </a:r>
            <a:endParaRPr lang="en-US" dirty="0"/>
          </a:p>
          <a:p>
            <a:pPr marL="457200" indent="-457200">
              <a:spcBef>
                <a:spcPts val="600"/>
              </a:spcBef>
              <a:spcAft>
                <a:spcPts val="600"/>
              </a:spcAft>
              <a:buFont typeface="Arial" pitchFamily="34" charset="0"/>
              <a:buChar char="•"/>
            </a:pPr>
            <a:r>
              <a:rPr lang="en-US" sz="2400" b="1" dirty="0" smtClean="0"/>
              <a:t>Washington – FCC – June 4, 2012</a:t>
            </a:r>
          </a:p>
          <a:p>
            <a:pPr marL="457200" indent="-457200">
              <a:spcBef>
                <a:spcPts val="600"/>
              </a:spcBef>
              <a:spcAft>
                <a:spcPts val="600"/>
              </a:spcAft>
              <a:buFont typeface="Arial" pitchFamily="34" charset="0"/>
              <a:buChar char="•"/>
            </a:pPr>
            <a:r>
              <a:rPr lang="en-US" sz="2400" b="1" dirty="0" smtClean="0"/>
              <a:t>Beijing – </a:t>
            </a:r>
            <a:r>
              <a:rPr lang="en-US" sz="2400" b="1" dirty="0" err="1" smtClean="0"/>
              <a:t>Expocomm</a:t>
            </a:r>
            <a:r>
              <a:rPr lang="en-US" sz="2400" b="1" dirty="0" smtClean="0"/>
              <a:t> China –September 19, 2012</a:t>
            </a:r>
          </a:p>
          <a:p>
            <a:pPr marL="457200" indent="-457200">
              <a:spcBef>
                <a:spcPts val="600"/>
              </a:spcBef>
              <a:spcAft>
                <a:spcPts val="600"/>
              </a:spcAft>
              <a:buFont typeface="Arial" pitchFamily="34" charset="0"/>
              <a:buChar char="•"/>
            </a:pPr>
            <a:r>
              <a:rPr lang="en-US" sz="2400" b="1" dirty="0" smtClean="0"/>
              <a:t>Dubai – ITU World Telecom – 16 October 2012</a:t>
            </a:r>
            <a:br>
              <a:rPr lang="en-US" sz="2400" b="1" dirty="0" smtClean="0"/>
            </a:br>
            <a:endParaRPr lang="en-US" sz="2400" b="1" dirty="0" smtClean="0"/>
          </a:p>
          <a:p>
            <a:pPr algn="ctr"/>
            <a:r>
              <a:rPr lang="en-US" sz="2800" b="1" dirty="0" smtClean="0"/>
              <a:t>M-Enabling Summit and Showcase </a:t>
            </a:r>
            <a:endParaRPr lang="en-US" sz="2800" b="1" dirty="0"/>
          </a:p>
          <a:p>
            <a:pPr marL="457200" indent="-457200">
              <a:spcBef>
                <a:spcPts val="600"/>
              </a:spcBef>
              <a:buFont typeface="Arial" pitchFamily="34" charset="0"/>
              <a:buChar char="•"/>
            </a:pPr>
            <a:r>
              <a:rPr lang="en-US" sz="2400" b="1" dirty="0" smtClean="0"/>
              <a:t>Washington, May 2013</a:t>
            </a:r>
          </a:p>
          <a:p>
            <a:endParaRPr lang="en-US" sz="2400" b="1" dirty="0"/>
          </a:p>
          <a:p>
            <a:pPr marL="457200" indent="-457200">
              <a:buFont typeface="Arial" pitchFamily="34" charset="0"/>
              <a:buChar char="•"/>
            </a:pPr>
            <a:endParaRPr lang="en-US" sz="2400" b="1" dirty="0"/>
          </a:p>
        </p:txBody>
      </p:sp>
    </p:spTree>
    <p:extLst>
      <p:ext uri="{BB962C8B-B14F-4D97-AF65-F5344CB8AC3E}">
        <p14:creationId xmlns:p14="http://schemas.microsoft.com/office/powerpoint/2010/main" val="107496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13"/>
          <p:cNvSpPr>
            <a:spLocks noChangeArrowheads="1"/>
          </p:cNvSpPr>
          <p:nvPr/>
        </p:nvSpPr>
        <p:spPr bwMode="auto">
          <a:xfrm>
            <a:off x="2667000" y="2514600"/>
            <a:ext cx="4691063" cy="1524000"/>
          </a:xfrm>
          <a:prstGeom prst="rect">
            <a:avLst/>
          </a:prstGeom>
          <a:noFill/>
          <a:ln w="9525">
            <a:noFill/>
            <a:miter lim="800000"/>
            <a:headEnd/>
            <a:tailEnd/>
          </a:ln>
        </p:spPr>
        <p:txBody>
          <a:bodyPr anchor="ctr"/>
          <a:lstStyle/>
          <a:p>
            <a:pPr algn="r"/>
            <a:endParaRPr lang="en-US" sz="2400" b="1">
              <a:solidFill>
                <a:srgbClr val="000066"/>
              </a:solidFill>
              <a:latin typeface="Trebuchet MS" pitchFamily="34" charset="0"/>
            </a:endParaRPr>
          </a:p>
        </p:txBody>
      </p:sp>
      <p:sp>
        <p:nvSpPr>
          <p:cNvPr id="25604" name="Rectangle 11"/>
          <p:cNvSpPr txBox="1">
            <a:spLocks noChangeArrowheads="1"/>
          </p:cNvSpPr>
          <p:nvPr/>
        </p:nvSpPr>
        <p:spPr bwMode="auto">
          <a:xfrm>
            <a:off x="1809750" y="4929188"/>
            <a:ext cx="7272338" cy="928687"/>
          </a:xfrm>
          <a:prstGeom prst="rect">
            <a:avLst/>
          </a:prstGeom>
          <a:noFill/>
          <a:ln w="9525">
            <a:noFill/>
            <a:miter lim="800000"/>
            <a:headEnd/>
            <a:tailEnd/>
          </a:ln>
        </p:spPr>
        <p:txBody>
          <a:bodyPr/>
          <a:lstStyle/>
          <a:p>
            <a:pPr algn="ctr">
              <a:spcBef>
                <a:spcPct val="20000"/>
              </a:spcBef>
              <a:buSzPct val="75000"/>
            </a:pPr>
            <a:endParaRPr lang="en-US" sz="2000" b="1">
              <a:solidFill>
                <a:srgbClr val="000066"/>
              </a:solidFill>
              <a:latin typeface="Trebuchet MS" pitchFamily="34" charset="0"/>
            </a:endParaRPr>
          </a:p>
          <a:p>
            <a:pPr algn="ctr">
              <a:spcBef>
                <a:spcPct val="20000"/>
              </a:spcBef>
              <a:buSzPct val="75000"/>
            </a:pPr>
            <a:r>
              <a:rPr lang="en-US" sz="3600" b="1">
                <a:solidFill>
                  <a:schemeClr val="bg2"/>
                </a:solidFill>
              </a:rPr>
              <a:t> </a:t>
            </a:r>
          </a:p>
          <a:p>
            <a:pPr algn="ctr">
              <a:spcBef>
                <a:spcPct val="20000"/>
              </a:spcBef>
              <a:buSzPct val="75000"/>
            </a:pPr>
            <a:endParaRPr lang="en-US" sz="3600" b="1">
              <a:solidFill>
                <a:schemeClr val="bg2"/>
              </a:solidFill>
            </a:endParaRPr>
          </a:p>
          <a:p>
            <a:pPr algn="ctr">
              <a:spcBef>
                <a:spcPct val="20000"/>
              </a:spcBef>
              <a:buSzPct val="75000"/>
            </a:pPr>
            <a:endParaRPr lang="en-US" sz="3600" b="1">
              <a:solidFill>
                <a:schemeClr val="bg2"/>
              </a:solidFill>
            </a:endParaRPr>
          </a:p>
        </p:txBody>
      </p:sp>
      <p:sp>
        <p:nvSpPr>
          <p:cNvPr id="25605" name="Rectangle 16"/>
          <p:cNvSpPr>
            <a:spLocks noChangeArrowheads="1"/>
          </p:cNvSpPr>
          <p:nvPr/>
        </p:nvSpPr>
        <p:spPr bwMode="auto">
          <a:xfrm>
            <a:off x="0" y="1752600"/>
            <a:ext cx="9144000" cy="0"/>
          </a:xfrm>
          <a:prstGeom prst="rect">
            <a:avLst/>
          </a:prstGeom>
          <a:noFill/>
          <a:ln w="9525">
            <a:noFill/>
            <a:miter lim="800000"/>
            <a:headEnd/>
            <a:tailEnd/>
          </a:ln>
        </p:spPr>
        <p:txBody>
          <a:bodyPr wrap="none" anchor="ctr">
            <a:spAutoFit/>
          </a:bodyPr>
          <a:lstStyle/>
          <a:p>
            <a:endParaRPr lang="en-US" sz="2400"/>
          </a:p>
        </p:txBody>
      </p:sp>
      <p:sp>
        <p:nvSpPr>
          <p:cNvPr id="25606" name="Rectangle 22"/>
          <p:cNvSpPr>
            <a:spLocks noChangeArrowheads="1"/>
          </p:cNvSpPr>
          <p:nvPr/>
        </p:nvSpPr>
        <p:spPr bwMode="auto">
          <a:xfrm>
            <a:off x="357188" y="6858000"/>
            <a:ext cx="9144000" cy="457200"/>
          </a:xfrm>
          <a:prstGeom prst="rect">
            <a:avLst/>
          </a:prstGeom>
          <a:noFill/>
          <a:ln w="9525">
            <a:noFill/>
            <a:miter lim="800000"/>
            <a:headEnd/>
            <a:tailEnd/>
          </a:ln>
        </p:spPr>
        <p:txBody>
          <a:bodyPr wrap="none" anchor="ctr">
            <a:spAutoFit/>
          </a:bodyPr>
          <a:lstStyle/>
          <a:p>
            <a:endParaRPr lang="en-US" sz="2400"/>
          </a:p>
        </p:txBody>
      </p:sp>
      <p:sp>
        <p:nvSpPr>
          <p:cNvPr id="25607" name="Rectangle 23"/>
          <p:cNvSpPr>
            <a:spLocks noChangeArrowheads="1"/>
          </p:cNvSpPr>
          <p:nvPr/>
        </p:nvSpPr>
        <p:spPr bwMode="auto">
          <a:xfrm>
            <a:off x="0" y="7458075"/>
            <a:ext cx="9144000" cy="457200"/>
          </a:xfrm>
          <a:prstGeom prst="rect">
            <a:avLst/>
          </a:prstGeom>
          <a:noFill/>
          <a:ln w="9525">
            <a:noFill/>
            <a:miter lim="800000"/>
            <a:headEnd/>
            <a:tailEnd/>
          </a:ln>
        </p:spPr>
        <p:txBody>
          <a:bodyPr wrap="none" anchor="ctr">
            <a:spAutoFit/>
          </a:bodyPr>
          <a:lstStyle/>
          <a:p>
            <a:endParaRPr lang="en-US" sz="2400"/>
          </a:p>
        </p:txBody>
      </p:sp>
      <p:sp>
        <p:nvSpPr>
          <p:cNvPr id="25608" name="Rectangle 24"/>
          <p:cNvSpPr>
            <a:spLocks noChangeArrowheads="1"/>
          </p:cNvSpPr>
          <p:nvPr/>
        </p:nvSpPr>
        <p:spPr bwMode="auto">
          <a:xfrm>
            <a:off x="0" y="8591550"/>
            <a:ext cx="9144000" cy="457200"/>
          </a:xfrm>
          <a:prstGeom prst="rect">
            <a:avLst/>
          </a:prstGeom>
          <a:noFill/>
          <a:ln w="9525">
            <a:noFill/>
            <a:miter lim="800000"/>
            <a:headEnd/>
            <a:tailEnd/>
          </a:ln>
        </p:spPr>
        <p:txBody>
          <a:bodyPr wrap="none" anchor="ctr">
            <a:spAutoFit/>
          </a:bodyPr>
          <a:lstStyle/>
          <a:p>
            <a:endParaRPr lang="en-US" sz="2400"/>
          </a:p>
        </p:txBody>
      </p:sp>
      <p:sp>
        <p:nvSpPr>
          <p:cNvPr id="25609" name="Rectangle 25"/>
          <p:cNvSpPr>
            <a:spLocks noChangeArrowheads="1"/>
          </p:cNvSpPr>
          <p:nvPr/>
        </p:nvSpPr>
        <p:spPr bwMode="auto">
          <a:xfrm>
            <a:off x="0" y="9591675"/>
            <a:ext cx="9144000" cy="0"/>
          </a:xfrm>
          <a:prstGeom prst="rect">
            <a:avLst/>
          </a:prstGeom>
          <a:noFill/>
          <a:ln w="9525">
            <a:noFill/>
            <a:miter lim="800000"/>
            <a:headEnd/>
            <a:tailEnd/>
          </a:ln>
        </p:spPr>
        <p:txBody>
          <a:bodyPr wrap="none" anchor="ctr">
            <a:spAutoFit/>
          </a:bodyPr>
          <a:lstStyle/>
          <a:p>
            <a:endParaRPr lang="en-US"/>
          </a:p>
        </p:txBody>
      </p:sp>
      <p:sp>
        <p:nvSpPr>
          <p:cNvPr id="25610" name="Rectangle 26"/>
          <p:cNvSpPr>
            <a:spLocks noChangeArrowheads="1"/>
          </p:cNvSpPr>
          <p:nvPr/>
        </p:nvSpPr>
        <p:spPr bwMode="auto">
          <a:xfrm>
            <a:off x="0" y="10287000"/>
            <a:ext cx="9144000" cy="457200"/>
          </a:xfrm>
          <a:prstGeom prst="rect">
            <a:avLst/>
          </a:prstGeom>
          <a:noFill/>
          <a:ln w="9525">
            <a:noFill/>
            <a:miter lim="800000"/>
            <a:headEnd/>
            <a:tailEnd/>
          </a:ln>
        </p:spPr>
        <p:txBody>
          <a:bodyPr wrap="none" anchor="ctr">
            <a:spAutoFit/>
          </a:bodyPr>
          <a:lstStyle/>
          <a:p>
            <a:endParaRPr lang="en-US" sz="2400"/>
          </a:p>
        </p:txBody>
      </p:sp>
      <p:sp>
        <p:nvSpPr>
          <p:cNvPr id="25612" name="Rectangle 1"/>
          <p:cNvSpPr>
            <a:spLocks noChangeArrowheads="1"/>
          </p:cNvSpPr>
          <p:nvPr/>
        </p:nvSpPr>
        <p:spPr bwMode="auto">
          <a:xfrm>
            <a:off x="1928813" y="908050"/>
            <a:ext cx="7000875" cy="639763"/>
          </a:xfrm>
          <a:prstGeom prst="rect">
            <a:avLst/>
          </a:prstGeom>
          <a:noFill/>
          <a:ln w="9525">
            <a:noFill/>
            <a:miter lim="800000"/>
            <a:headEnd/>
            <a:tailEnd/>
          </a:ln>
        </p:spPr>
        <p:txBody>
          <a:bodyPr lIns="0" tIns="0" rIns="0" bIns="0" anchor="ctr">
            <a:spAutoFit/>
          </a:bodyPr>
          <a:lstStyle/>
          <a:p>
            <a:pPr algn="ctr"/>
            <a:endParaRPr lang="en-US" sz="1800" b="1">
              <a:solidFill>
                <a:srgbClr val="000066"/>
              </a:solidFill>
              <a:latin typeface="Arial" charset="0"/>
              <a:cs typeface="Times New Roman" pitchFamily="18" charset="0"/>
            </a:endParaRPr>
          </a:p>
          <a:p>
            <a:endParaRPr lang="en-US" sz="2400">
              <a:solidFill>
                <a:srgbClr val="000066"/>
              </a:solidFill>
              <a:cs typeface="Times New Roman" pitchFamily="18" charset="0"/>
            </a:endParaRPr>
          </a:p>
        </p:txBody>
      </p:sp>
      <p:sp>
        <p:nvSpPr>
          <p:cNvPr id="522273" name="Rectangle 33"/>
          <p:cNvSpPr>
            <a:spLocks noGrp="1" noChangeArrowheads="1"/>
          </p:cNvSpPr>
          <p:nvPr>
            <p:ph type="title"/>
          </p:nvPr>
        </p:nvSpPr>
        <p:spPr>
          <a:xfrm>
            <a:off x="206605" y="207963"/>
            <a:ext cx="8713788" cy="935037"/>
          </a:xfrm>
        </p:spPr>
        <p:txBody>
          <a:bodyPr/>
          <a:lstStyle/>
          <a:p>
            <a:pPr eaLnBrk="1" hangingPunct="1">
              <a:defRPr/>
            </a:pPr>
            <a:r>
              <a:rPr lang="en-US" smtClean="0"/>
              <a:t>Thank You</a:t>
            </a:r>
          </a:p>
        </p:txBody>
      </p:sp>
      <p:sp>
        <p:nvSpPr>
          <p:cNvPr id="25615" name="Rectangle 36"/>
          <p:cNvSpPr>
            <a:spLocks noChangeArrowheads="1"/>
          </p:cNvSpPr>
          <p:nvPr/>
        </p:nvSpPr>
        <p:spPr bwMode="auto">
          <a:xfrm>
            <a:off x="1711325" y="5394325"/>
            <a:ext cx="2251075" cy="1463675"/>
          </a:xfrm>
          <a:prstGeom prst="rect">
            <a:avLst/>
          </a:prstGeom>
          <a:solidFill>
            <a:schemeClr val="bg1"/>
          </a:solidFill>
          <a:ln w="9525">
            <a:noFill/>
            <a:miter lim="800000"/>
            <a:headEnd/>
            <a:tailEnd/>
          </a:ln>
        </p:spPr>
        <p:txBody>
          <a:bodyPr wrap="none" anchor="ctr"/>
          <a:lstStyle/>
          <a:p>
            <a:endParaRPr lang="en-US"/>
          </a:p>
        </p:txBody>
      </p:sp>
      <p:sp>
        <p:nvSpPr>
          <p:cNvPr id="25616" name="TextBox 42"/>
          <p:cNvSpPr txBox="1">
            <a:spLocks noChangeArrowheads="1"/>
          </p:cNvSpPr>
          <p:nvPr/>
        </p:nvSpPr>
        <p:spPr bwMode="auto">
          <a:xfrm>
            <a:off x="954741" y="2423768"/>
            <a:ext cx="7180730" cy="3046988"/>
          </a:xfrm>
          <a:prstGeom prst="rect">
            <a:avLst/>
          </a:prstGeom>
          <a:noFill/>
          <a:ln w="9525">
            <a:noFill/>
            <a:miter lim="800000"/>
            <a:headEnd/>
            <a:tailEnd/>
          </a:ln>
        </p:spPr>
        <p:txBody>
          <a:bodyPr wrap="square">
            <a:spAutoFit/>
          </a:bodyPr>
          <a:lstStyle/>
          <a:p>
            <a:pPr algn="ctr"/>
            <a:r>
              <a:rPr lang="en-US" dirty="0" smtClean="0">
                <a:hlinkClick r:id="rId3"/>
              </a:rPr>
              <a:t>www.g3ict.org</a:t>
            </a:r>
            <a:endParaRPr lang="en-US" dirty="0" smtClean="0"/>
          </a:p>
          <a:p>
            <a:pPr algn="ctr"/>
            <a:r>
              <a:rPr lang="en-US" dirty="0" smtClean="0">
                <a:hlinkClick r:id="rId4"/>
              </a:rPr>
              <a:t>www.e-accessibilitytoolkit.org</a:t>
            </a:r>
            <a:endParaRPr lang="en-US" dirty="0" smtClean="0"/>
          </a:p>
          <a:p>
            <a:pPr algn="ctr"/>
            <a:r>
              <a:rPr lang="en-US" dirty="0" smtClean="0">
                <a:hlinkClick r:id="rId5"/>
              </a:rPr>
              <a:t>www.m-enabling.com</a:t>
            </a:r>
            <a:endParaRPr lang="en-US" dirty="0" smtClean="0"/>
          </a:p>
          <a:p>
            <a:pPr algn="ctr"/>
            <a:r>
              <a:rPr lang="en-US" dirty="0" smtClean="0"/>
              <a:t> </a:t>
            </a:r>
          </a:p>
          <a:p>
            <a:pPr algn="ctr"/>
            <a:endParaRPr lang="en-US" dirty="0" smtClean="0"/>
          </a:p>
          <a:p>
            <a:pPr algn="ctr"/>
            <a:r>
              <a:rPr lang="en-US" dirty="0" smtClean="0"/>
              <a:t>  </a:t>
            </a:r>
            <a:endParaRPr lang="en-US" dirty="0"/>
          </a:p>
        </p:txBody>
      </p:sp>
      <p:sp>
        <p:nvSpPr>
          <p:cNvPr id="25617" name="TextBox 36"/>
          <p:cNvSpPr txBox="1">
            <a:spLocks noChangeArrowheads="1"/>
          </p:cNvSpPr>
          <p:nvPr/>
        </p:nvSpPr>
        <p:spPr bwMode="auto">
          <a:xfrm>
            <a:off x="912453" y="4273298"/>
            <a:ext cx="7162800" cy="1200329"/>
          </a:xfrm>
          <a:prstGeom prst="rect">
            <a:avLst/>
          </a:prstGeom>
          <a:noFill/>
          <a:ln w="9525">
            <a:noFill/>
            <a:miter lim="800000"/>
            <a:headEnd/>
            <a:tailEnd/>
          </a:ln>
        </p:spPr>
        <p:txBody>
          <a:bodyPr>
            <a:spAutoFit/>
          </a:bodyPr>
          <a:lstStyle/>
          <a:p>
            <a:pPr algn="ctr"/>
            <a:r>
              <a:rPr lang="en-US" sz="2400" dirty="0" smtClean="0"/>
              <a:t>For More Information:</a:t>
            </a:r>
            <a:endParaRPr lang="en-US" sz="2400" dirty="0"/>
          </a:p>
          <a:p>
            <a:pPr algn="ctr"/>
            <a:r>
              <a:rPr lang="en-US" sz="2400" dirty="0" smtClean="0">
                <a:hlinkClick r:id="rId6"/>
              </a:rPr>
              <a:t>axel_leblois@g3ict.org</a:t>
            </a:r>
            <a:endParaRPr lang="en-US" sz="2400" dirty="0" smtClean="0"/>
          </a:p>
          <a:p>
            <a:pPr algn="ctr"/>
            <a:r>
              <a:rPr lang="en-US" sz="2400" dirty="0" smtClean="0">
                <a:hlinkClick r:id="rId7"/>
              </a:rPr>
              <a:t>fcesabianchi@g3ict.org</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Users: More Users in 2012 than Human Beings on the Planet </a:t>
            </a:r>
            <a:endParaRPr lang="en-US" dirty="0"/>
          </a:p>
        </p:txBody>
      </p:sp>
      <p:sp>
        <p:nvSpPr>
          <p:cNvPr id="3" name="Content Placeholder 2"/>
          <p:cNvSpPr>
            <a:spLocks noGrp="1"/>
          </p:cNvSpPr>
          <p:nvPr>
            <p:ph idx="1"/>
          </p:nvPr>
        </p:nvSpPr>
        <p:spPr>
          <a:xfrm>
            <a:off x="250825" y="1574898"/>
            <a:ext cx="8713788" cy="4741862"/>
          </a:xfrm>
        </p:spPr>
        <p:txBody>
          <a:bodyPr/>
          <a:lstStyle/>
          <a:p>
            <a:r>
              <a:rPr lang="en-US" sz="3000" dirty="0" smtClean="0"/>
              <a:t>2011: 5.9 </a:t>
            </a:r>
            <a:r>
              <a:rPr lang="en-US" sz="3000" dirty="0"/>
              <a:t>billion mobile subscribers </a:t>
            </a:r>
            <a:r>
              <a:rPr lang="en-US" sz="3000" dirty="0" smtClean="0"/>
              <a:t>- 87 </a:t>
            </a:r>
            <a:r>
              <a:rPr lang="en-US" sz="3000" dirty="0"/>
              <a:t>percent of the world </a:t>
            </a:r>
            <a:r>
              <a:rPr lang="en-US" sz="3000" dirty="0" smtClean="0"/>
              <a:t>population</a:t>
            </a:r>
          </a:p>
          <a:p>
            <a:r>
              <a:rPr lang="en-US" sz="3000" dirty="0" smtClean="0"/>
              <a:t>Growth </a:t>
            </a:r>
            <a:r>
              <a:rPr lang="en-US" sz="3000" dirty="0"/>
              <a:t>is led by China and India, which </a:t>
            </a:r>
            <a:r>
              <a:rPr lang="en-US" sz="3000" dirty="0" smtClean="0"/>
              <a:t>account </a:t>
            </a:r>
            <a:r>
              <a:rPr lang="en-US" sz="3000" dirty="0"/>
              <a:t>for over 30 percent of world </a:t>
            </a:r>
            <a:r>
              <a:rPr lang="en-US" sz="3000" dirty="0" smtClean="0"/>
              <a:t>subscribers</a:t>
            </a:r>
            <a:endParaRPr lang="en-US" sz="3000" dirty="0"/>
          </a:p>
          <a:p>
            <a:r>
              <a:rPr lang="en-US" sz="3000" dirty="0"/>
              <a:t>S</a:t>
            </a:r>
            <a:r>
              <a:rPr lang="en-US" sz="3000" dirty="0" smtClean="0"/>
              <a:t>martphones </a:t>
            </a:r>
            <a:r>
              <a:rPr lang="en-US" sz="3000" dirty="0"/>
              <a:t>showing strongest </a:t>
            </a:r>
            <a:r>
              <a:rPr lang="en-US" sz="3000" dirty="0" smtClean="0"/>
              <a:t>growth in 2011</a:t>
            </a:r>
          </a:p>
          <a:p>
            <a:r>
              <a:rPr lang="en-US" sz="3000" dirty="0" smtClean="0"/>
              <a:t>Android </a:t>
            </a:r>
            <a:r>
              <a:rPr lang="en-US" sz="3000" dirty="0"/>
              <a:t>is now the top smartphone operating </a:t>
            </a:r>
            <a:r>
              <a:rPr lang="en-US" sz="3000" dirty="0" smtClean="0"/>
              <a:t>system</a:t>
            </a:r>
            <a:endParaRPr lang="en-US" sz="3000" dirty="0"/>
          </a:p>
        </p:txBody>
      </p:sp>
    </p:spTree>
    <p:extLst>
      <p:ext uri="{BB962C8B-B14F-4D97-AF65-F5344CB8AC3E}">
        <p14:creationId xmlns:p14="http://schemas.microsoft.com/office/powerpoint/2010/main" val="1596854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Data Points: Mobile Broadband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5050090"/>
              </p:ext>
            </p:extLst>
          </p:nvPr>
        </p:nvGraphicFramePr>
        <p:xfrm>
          <a:off x="330738" y="1244163"/>
          <a:ext cx="8560342" cy="5325251"/>
        </p:xfrm>
        <a:graphic>
          <a:graphicData uri="http://schemas.openxmlformats.org/drawingml/2006/table">
            <a:tbl>
              <a:tblPr/>
              <a:tblGrid>
                <a:gridCol w="2276273"/>
                <a:gridCol w="661483"/>
                <a:gridCol w="777842"/>
                <a:gridCol w="778583"/>
                <a:gridCol w="577837"/>
                <a:gridCol w="678210"/>
                <a:gridCol w="678210"/>
                <a:gridCol w="594932"/>
                <a:gridCol w="761488"/>
                <a:gridCol w="775484"/>
              </a:tblGrid>
              <a:tr h="1052811">
                <a:tc>
                  <a:txBody>
                    <a:bodyPr/>
                    <a:lstStyle/>
                    <a:p>
                      <a:pPr algn="ctr"/>
                      <a:r>
                        <a:rPr lang="en-US" sz="1800" dirty="0">
                          <a:effectLst/>
                          <a:latin typeface="Tahoma"/>
                        </a:rPr>
                        <a:t> </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800" b="1">
                          <a:effectLst/>
                          <a:latin typeface="Arial Narrow" pitchFamily="34" charset="0"/>
                        </a:rPr>
                        <a:t>Global</a:t>
                      </a:r>
                      <a:endParaRPr lang="en-US" sz="1800">
                        <a:effectLst/>
                        <a:latin typeface="Arial Narrow" pitchFamily="34" charset="0"/>
                      </a:endParaRP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800" b="1">
                          <a:effectLst/>
                          <a:latin typeface="Arial Narrow" pitchFamily="34" charset="0"/>
                        </a:rPr>
                        <a:t>Developed</a:t>
                      </a:r>
                      <a:br>
                        <a:rPr lang="en-US" sz="1800" b="1">
                          <a:effectLst/>
                          <a:latin typeface="Arial Narrow" pitchFamily="34" charset="0"/>
                        </a:rPr>
                      </a:br>
                      <a:r>
                        <a:rPr lang="en-US" sz="1800" b="1">
                          <a:effectLst/>
                          <a:latin typeface="Arial Narrow" pitchFamily="34" charset="0"/>
                        </a:rPr>
                        <a:t>nations</a:t>
                      </a:r>
                      <a:endParaRPr lang="en-US" sz="1800">
                        <a:effectLst/>
                        <a:latin typeface="Arial Narrow" pitchFamily="34" charset="0"/>
                      </a:endParaRP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800" b="1">
                          <a:effectLst/>
                          <a:latin typeface="Arial Narrow" pitchFamily="34" charset="0"/>
                        </a:rPr>
                        <a:t>Developing</a:t>
                      </a:r>
                      <a:br>
                        <a:rPr lang="en-US" sz="1800" b="1">
                          <a:effectLst/>
                          <a:latin typeface="Arial Narrow" pitchFamily="34" charset="0"/>
                        </a:rPr>
                      </a:br>
                      <a:r>
                        <a:rPr lang="en-US" sz="1800" b="1">
                          <a:effectLst/>
                          <a:latin typeface="Arial Narrow" pitchFamily="34" charset="0"/>
                        </a:rPr>
                        <a:t>nations</a:t>
                      </a:r>
                      <a:endParaRPr lang="en-US" sz="1800">
                        <a:effectLst/>
                        <a:latin typeface="Arial Narrow" pitchFamily="34" charset="0"/>
                      </a:endParaRP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800" b="1">
                          <a:effectLst/>
                          <a:latin typeface="Arial Narrow" pitchFamily="34" charset="0"/>
                        </a:rPr>
                        <a:t>Africa</a:t>
                      </a:r>
                      <a:endParaRPr lang="en-US" sz="1800">
                        <a:effectLst/>
                        <a:latin typeface="Arial Narrow" pitchFamily="34" charset="0"/>
                      </a:endParaRP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800" b="1">
                          <a:effectLst/>
                          <a:latin typeface="Arial Narrow" pitchFamily="34" charset="0"/>
                        </a:rPr>
                        <a:t>Arab</a:t>
                      </a:r>
                      <a:br>
                        <a:rPr lang="en-US" sz="1800" b="1">
                          <a:effectLst/>
                          <a:latin typeface="Arial Narrow" pitchFamily="34" charset="0"/>
                        </a:rPr>
                      </a:br>
                      <a:r>
                        <a:rPr lang="en-US" sz="1800" b="1">
                          <a:effectLst/>
                          <a:latin typeface="Arial Narrow" pitchFamily="34" charset="0"/>
                        </a:rPr>
                        <a:t>States</a:t>
                      </a:r>
                      <a:endParaRPr lang="en-US" sz="1800">
                        <a:effectLst/>
                        <a:latin typeface="Arial Narrow" pitchFamily="34" charset="0"/>
                      </a:endParaRP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800" b="1">
                          <a:effectLst/>
                          <a:latin typeface="Arial Narrow" pitchFamily="34" charset="0"/>
                        </a:rPr>
                        <a:t>Asia &amp; Pacific</a:t>
                      </a:r>
                      <a:endParaRPr lang="en-US" sz="1800">
                        <a:effectLst/>
                        <a:latin typeface="Arial Narrow" pitchFamily="34" charset="0"/>
                      </a:endParaRP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800" b="1">
                          <a:effectLst/>
                          <a:latin typeface="Arial Narrow" pitchFamily="34" charset="0"/>
                        </a:rPr>
                        <a:t>CIS</a:t>
                      </a:r>
                      <a:endParaRPr lang="en-US" sz="1800">
                        <a:effectLst/>
                        <a:latin typeface="Arial Narrow" pitchFamily="34" charset="0"/>
                      </a:endParaRP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800" b="1">
                          <a:effectLst/>
                          <a:latin typeface="Arial Narrow" pitchFamily="34" charset="0"/>
                        </a:rPr>
                        <a:t>Europe</a:t>
                      </a:r>
                      <a:endParaRPr lang="en-US" sz="1800">
                        <a:effectLst/>
                        <a:latin typeface="Arial Narrow" pitchFamily="34" charset="0"/>
                      </a:endParaRP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800" b="1" dirty="0" err="1" smtClean="0">
                          <a:effectLst/>
                          <a:latin typeface="Arial Narrow" pitchFamily="34" charset="0"/>
                        </a:rPr>
                        <a:t>Ame</a:t>
                      </a:r>
                      <a:r>
                        <a:rPr lang="en-US" sz="1800" b="1" dirty="0" smtClean="0">
                          <a:effectLst/>
                          <a:latin typeface="Arial Narrow" pitchFamily="34" charset="0"/>
                        </a:rPr>
                        <a:t>-</a:t>
                      </a:r>
                    </a:p>
                    <a:p>
                      <a:pPr algn="ctr"/>
                      <a:r>
                        <a:rPr lang="en-US" sz="1800" b="1" dirty="0" err="1" smtClean="0">
                          <a:effectLst/>
                          <a:latin typeface="Arial Narrow" pitchFamily="34" charset="0"/>
                        </a:rPr>
                        <a:t>ricas</a:t>
                      </a:r>
                      <a:endParaRPr lang="en-US" sz="1800" dirty="0">
                        <a:effectLst/>
                        <a:latin typeface="Arial Narrow" pitchFamily="34" charset="0"/>
                      </a:endParaRP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850671">
                <a:tc>
                  <a:txBody>
                    <a:bodyPr/>
                    <a:lstStyle/>
                    <a:p>
                      <a:pPr algn="ctr"/>
                      <a:r>
                        <a:rPr lang="en-US" sz="2000" b="1" dirty="0">
                          <a:effectLst/>
                          <a:latin typeface="Arial Narrow" pitchFamily="34" charset="0"/>
                        </a:rPr>
                        <a:t>Active mobile broadband subscriptions </a:t>
                      </a:r>
                      <a:br>
                        <a:rPr lang="en-US" sz="2000" b="1" dirty="0">
                          <a:effectLst/>
                          <a:latin typeface="Arial Narrow" pitchFamily="34" charset="0"/>
                        </a:rPr>
                      </a:br>
                      <a:r>
                        <a:rPr lang="en-US" sz="2000" b="1" dirty="0">
                          <a:effectLst/>
                          <a:latin typeface="Arial Narrow" pitchFamily="34" charset="0"/>
                        </a:rPr>
                        <a:t>2011 (millions)</a:t>
                      </a:r>
                      <a:endParaRPr lang="en-US" sz="2000" dirty="0">
                        <a:effectLst/>
                        <a:latin typeface="Arial Narrow" pitchFamily="34" charset="0"/>
                      </a:endParaRP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a:effectLst/>
                          <a:latin typeface="Arial Narrow" pitchFamily="34" charset="0"/>
                        </a:rPr>
                        <a:t>1,186</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dirty="0">
                          <a:effectLst/>
                          <a:latin typeface="Arial Narrow" pitchFamily="34" charset="0"/>
                        </a:rPr>
                        <a:t>701</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a:effectLst/>
                          <a:latin typeface="Arial Narrow" pitchFamily="34" charset="0"/>
                        </a:rPr>
                        <a:t>484</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a:effectLst/>
                          <a:latin typeface="Arial Narrow" pitchFamily="34" charset="0"/>
                        </a:rPr>
                        <a:t>31</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a:effectLst/>
                          <a:latin typeface="Arial Narrow" pitchFamily="34" charset="0"/>
                        </a:rPr>
                        <a:t>48</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a:effectLst/>
                          <a:latin typeface="Arial Narrow" pitchFamily="34" charset="0"/>
                        </a:rPr>
                        <a:t>421</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a:effectLst/>
                          <a:latin typeface="Arial Narrow" pitchFamily="34" charset="0"/>
                        </a:rPr>
                        <a:t>42</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a:effectLst/>
                          <a:latin typeface="Arial Narrow" pitchFamily="34" charset="0"/>
                        </a:rPr>
                        <a:t>336</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a:effectLst/>
                          <a:latin typeface="Arial Narrow" pitchFamily="34" charset="0"/>
                        </a:rPr>
                        <a:t>286</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46392">
                <a:tc>
                  <a:txBody>
                    <a:bodyPr/>
                    <a:lstStyle/>
                    <a:p>
                      <a:pPr algn="ctr"/>
                      <a:r>
                        <a:rPr lang="en-US" sz="2000" b="1">
                          <a:effectLst/>
                          <a:latin typeface="Arial Narrow" pitchFamily="34" charset="0"/>
                        </a:rPr>
                        <a:t>Per 100 people 2011</a:t>
                      </a:r>
                      <a:endParaRPr lang="en-US" sz="2000">
                        <a:effectLst/>
                        <a:latin typeface="Arial Narrow" pitchFamily="34" charset="0"/>
                      </a:endParaRP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dirty="0">
                          <a:effectLst/>
                          <a:latin typeface="Arial Narrow" pitchFamily="34" charset="0"/>
                        </a:rPr>
                        <a:t>17.0%</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dirty="0">
                          <a:effectLst/>
                          <a:latin typeface="Arial Narrow" pitchFamily="34" charset="0"/>
                        </a:rPr>
                        <a:t>56.5%</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dirty="0">
                          <a:effectLst/>
                          <a:latin typeface="Arial Narrow" pitchFamily="34" charset="0"/>
                        </a:rPr>
                        <a:t>8.5%</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a:effectLst/>
                          <a:latin typeface="Arial Narrow" pitchFamily="34" charset="0"/>
                        </a:rPr>
                        <a:t>3.8%</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a:effectLst/>
                          <a:latin typeface="Arial Narrow" pitchFamily="34" charset="0"/>
                        </a:rPr>
                        <a:t>13.3%</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dirty="0">
                          <a:effectLst/>
                          <a:latin typeface="Arial Narrow" pitchFamily="34" charset="0"/>
                        </a:rPr>
                        <a:t>10.7%</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dirty="0">
                          <a:effectLst/>
                          <a:latin typeface="Arial Narrow" pitchFamily="34" charset="0"/>
                        </a:rPr>
                        <a:t>14.9%</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dirty="0">
                          <a:effectLst/>
                          <a:latin typeface="Arial Narrow" pitchFamily="34" charset="0"/>
                        </a:rPr>
                        <a:t>54.1%</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dirty="0">
                          <a:effectLst/>
                          <a:latin typeface="Arial Narrow" pitchFamily="34" charset="0"/>
                        </a:rPr>
                        <a:t>30.5%</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850671">
                <a:tc>
                  <a:txBody>
                    <a:bodyPr/>
                    <a:lstStyle/>
                    <a:p>
                      <a:pPr algn="ctr"/>
                      <a:r>
                        <a:rPr lang="en-US" sz="2000" b="1">
                          <a:effectLst/>
                          <a:latin typeface="Arial Narrow" pitchFamily="34" charset="0"/>
                        </a:rPr>
                        <a:t>Active mobile broadband subscriptions </a:t>
                      </a:r>
                      <a:br>
                        <a:rPr lang="en-US" sz="2000" b="1">
                          <a:effectLst/>
                          <a:latin typeface="Arial Narrow" pitchFamily="34" charset="0"/>
                        </a:rPr>
                      </a:br>
                      <a:r>
                        <a:rPr lang="en-US" sz="2000" b="1">
                          <a:effectLst/>
                          <a:latin typeface="Arial Narrow" pitchFamily="34" charset="0"/>
                        </a:rPr>
                        <a:t>2010 (millions)</a:t>
                      </a:r>
                      <a:endParaRPr lang="en-US" sz="2000">
                        <a:effectLst/>
                        <a:latin typeface="Arial Narrow" pitchFamily="34" charset="0"/>
                      </a:endParaRP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a:effectLst/>
                          <a:latin typeface="Arial Narrow" pitchFamily="34" charset="0"/>
                        </a:rPr>
                        <a:t>870</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a:effectLst/>
                          <a:latin typeface="Arial Narrow" pitchFamily="34" charset="0"/>
                        </a:rPr>
                        <a:t>569</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a:effectLst/>
                          <a:latin typeface="Arial Narrow" pitchFamily="34" charset="0"/>
                        </a:rPr>
                        <a:t>301</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a:effectLst/>
                          <a:latin typeface="Arial Narrow" pitchFamily="34" charset="0"/>
                        </a:rPr>
                        <a:t>20</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a:effectLst/>
                          <a:latin typeface="Arial Narrow" pitchFamily="34" charset="0"/>
                        </a:rPr>
                        <a:t>36</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a:effectLst/>
                          <a:latin typeface="Arial Narrow" pitchFamily="34" charset="0"/>
                        </a:rPr>
                        <a:t>289</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a:effectLst/>
                          <a:latin typeface="Arial Narrow" pitchFamily="34" charset="0"/>
                        </a:rPr>
                        <a:t>31</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a:effectLst/>
                          <a:latin typeface="Arial Narrow" pitchFamily="34" charset="0"/>
                        </a:rPr>
                        <a:t>254</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a:effectLst/>
                          <a:latin typeface="Arial Narrow" pitchFamily="34" charset="0"/>
                        </a:rPr>
                        <a:t>224</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46392">
                <a:tc>
                  <a:txBody>
                    <a:bodyPr/>
                    <a:lstStyle/>
                    <a:p>
                      <a:pPr algn="ctr"/>
                      <a:r>
                        <a:rPr lang="en-US" sz="2000" b="1" dirty="0">
                          <a:effectLst/>
                          <a:latin typeface="Arial Narrow" pitchFamily="34" charset="0"/>
                        </a:rPr>
                        <a:t>Per 100 people 2010</a:t>
                      </a:r>
                      <a:endParaRPr lang="en-US" sz="2000" dirty="0">
                        <a:effectLst/>
                        <a:latin typeface="Arial Narrow" pitchFamily="34" charset="0"/>
                      </a:endParaRP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a:effectLst/>
                          <a:latin typeface="Arial Narrow" pitchFamily="34" charset="0"/>
                        </a:rPr>
                        <a:t>12.6%</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a:effectLst/>
                          <a:latin typeface="Arial Narrow" pitchFamily="34" charset="0"/>
                        </a:rPr>
                        <a:t>46.2%</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a:effectLst/>
                          <a:latin typeface="Arial Narrow" pitchFamily="34" charset="0"/>
                        </a:rPr>
                        <a:t>5.3%</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a:effectLst/>
                          <a:latin typeface="Arial Narrow" pitchFamily="34" charset="0"/>
                        </a:rPr>
                        <a:t>2.5%</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a:effectLst/>
                          <a:latin typeface="Arial Narrow" pitchFamily="34" charset="0"/>
                        </a:rPr>
                        <a:t>10.2%</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a:effectLst/>
                          <a:latin typeface="Arial Narrow" pitchFamily="34" charset="0"/>
                        </a:rPr>
                        <a:t>7.4%</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a:effectLst/>
                          <a:latin typeface="Arial Narrow" pitchFamily="34" charset="0"/>
                        </a:rPr>
                        <a:t>11.2%</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a:effectLst/>
                          <a:latin typeface="Arial Narrow" pitchFamily="34" charset="0"/>
                        </a:rPr>
                        <a:t>41.3%</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dirty="0">
                          <a:effectLst/>
                          <a:latin typeface="Arial Narrow" pitchFamily="34" charset="0"/>
                        </a:rPr>
                        <a:t>24.1%</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46392">
                <a:tc gridSpan="7">
                  <a:txBody>
                    <a:bodyPr/>
                    <a:lstStyle/>
                    <a:p>
                      <a:pPr algn="ctr"/>
                      <a:r>
                        <a:rPr lang="en-US" sz="1300" b="1" dirty="0">
                          <a:effectLst/>
                          <a:latin typeface="Tahoma"/>
                        </a:rPr>
                        <a:t>Source: </a:t>
                      </a:r>
                      <a:r>
                        <a:rPr lang="en-US" sz="1300" b="1" u="none" strike="noStrike" dirty="0">
                          <a:solidFill>
                            <a:srgbClr val="AD4290"/>
                          </a:solidFill>
                          <a:effectLst/>
                          <a:latin typeface="Tahoma"/>
                          <a:hlinkClick r:id="rId3"/>
                        </a:rPr>
                        <a:t>International Telecommunication Union</a:t>
                      </a:r>
                      <a:r>
                        <a:rPr lang="en-US" sz="1300" b="1" dirty="0">
                          <a:effectLst/>
                          <a:latin typeface="Tahoma"/>
                        </a:rPr>
                        <a:t> (November 2011)</a:t>
                      </a:r>
                      <a:endParaRPr lang="en-US" sz="1300" dirty="0">
                        <a:effectLst/>
                        <a:latin typeface="Tahoma"/>
                      </a:endParaRP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en-US" sz="1300">
                          <a:effectLst/>
                          <a:latin typeface="Tahoma"/>
                        </a:rPr>
                        <a:t> </a:t>
                      </a: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ctr"/>
                      <a:endParaRPr lang="en-US" sz="1300" dirty="0">
                        <a:effectLst/>
                        <a:latin typeface="Tahoma"/>
                      </a:endParaRPr>
                    </a:p>
                  </a:txBody>
                  <a:tcPr marL="21056" marR="21056" marT="21056" marB="210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2070075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10 C</a:t>
            </a:r>
            <a:r>
              <a:rPr lang="en-US" dirty="0" smtClean="0"/>
              <a:t>ountries for Active Mobile Broadband Subscriptions </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9832510"/>
              </p:ext>
            </p:extLst>
          </p:nvPr>
        </p:nvGraphicFramePr>
        <p:xfrm>
          <a:off x="214009" y="1692613"/>
          <a:ext cx="8782197" cy="3692511"/>
        </p:xfrm>
        <a:graphic>
          <a:graphicData uri="http://schemas.openxmlformats.org/drawingml/2006/table">
            <a:tbl>
              <a:tblPr/>
              <a:tblGrid>
                <a:gridCol w="914400"/>
                <a:gridCol w="1595337"/>
                <a:gridCol w="2101174"/>
                <a:gridCol w="758758"/>
                <a:gridCol w="1763115"/>
                <a:gridCol w="1649413"/>
              </a:tblGrid>
              <a:tr h="561741">
                <a:tc>
                  <a:txBody>
                    <a:bodyPr/>
                    <a:lstStyle/>
                    <a:p>
                      <a:pPr algn="ctr"/>
                      <a:r>
                        <a:rPr lang="en-US" sz="2000" b="1" dirty="0">
                          <a:solidFill>
                            <a:schemeClr val="bg2">
                              <a:lumMod val="60000"/>
                              <a:lumOff val="40000"/>
                            </a:schemeClr>
                          </a:solidFill>
                          <a:effectLst/>
                          <a:latin typeface="Tahoma"/>
                        </a:rPr>
                        <a:t>Rank</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dirty="0">
                          <a:effectLst/>
                          <a:latin typeface="Tahoma"/>
                        </a:rPr>
                        <a:t>Country</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a:effectLst/>
                          <a:latin typeface="Tahoma"/>
                        </a:rPr>
                        <a:t>Percentage</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dirty="0">
                          <a:solidFill>
                            <a:schemeClr val="bg2">
                              <a:lumMod val="60000"/>
                              <a:lumOff val="40000"/>
                            </a:schemeClr>
                          </a:solidFill>
                          <a:effectLst/>
                          <a:latin typeface="Tahoma"/>
                        </a:rPr>
                        <a:t>Rank</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a:effectLst/>
                          <a:latin typeface="Tahoma"/>
                        </a:rPr>
                        <a:t>Country</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a:effectLst/>
                          <a:latin typeface="Tahoma"/>
                        </a:rPr>
                        <a:t>Percentage</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676401">
                <a:tc>
                  <a:txBody>
                    <a:bodyPr/>
                    <a:lstStyle/>
                    <a:p>
                      <a:pPr algn="ctr"/>
                      <a:r>
                        <a:rPr lang="en-US" sz="2000" b="1">
                          <a:solidFill>
                            <a:schemeClr val="bg2">
                              <a:lumMod val="60000"/>
                              <a:lumOff val="40000"/>
                            </a:schemeClr>
                          </a:solidFill>
                          <a:effectLst/>
                          <a:latin typeface="Tahoma"/>
                        </a:rPr>
                        <a:t>1</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a:effectLst/>
                          <a:latin typeface="Tahoma"/>
                        </a:rPr>
                        <a:t>Korea (Rep.)</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a:effectLst/>
                          <a:latin typeface="Tahoma"/>
                        </a:rPr>
                        <a:t>91.0</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dirty="0">
                          <a:solidFill>
                            <a:schemeClr val="bg2">
                              <a:lumMod val="60000"/>
                              <a:lumOff val="40000"/>
                            </a:schemeClr>
                          </a:solidFill>
                          <a:effectLst/>
                          <a:latin typeface="Tahoma"/>
                        </a:rPr>
                        <a:t>6</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a:effectLst/>
                          <a:latin typeface="Tahoma"/>
                        </a:rPr>
                        <a:t>Hong Kong, China</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dirty="0">
                          <a:effectLst/>
                          <a:latin typeface="Tahoma"/>
                        </a:rPr>
                        <a:t>74.5</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67189">
                <a:tc>
                  <a:txBody>
                    <a:bodyPr/>
                    <a:lstStyle/>
                    <a:p>
                      <a:pPr algn="ctr"/>
                      <a:r>
                        <a:rPr lang="en-US" sz="2000" b="1">
                          <a:solidFill>
                            <a:schemeClr val="bg2">
                              <a:lumMod val="60000"/>
                              <a:lumOff val="40000"/>
                            </a:schemeClr>
                          </a:solidFill>
                          <a:effectLst/>
                          <a:latin typeface="Tahoma"/>
                        </a:rPr>
                        <a:t>2</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a:effectLst/>
                          <a:latin typeface="Tahoma"/>
                        </a:rPr>
                        <a:t>Japan</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a:effectLst/>
                          <a:latin typeface="Tahoma"/>
                        </a:rPr>
                        <a:t>87.8</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a:solidFill>
                            <a:schemeClr val="bg2">
                              <a:lumMod val="60000"/>
                              <a:lumOff val="40000"/>
                            </a:schemeClr>
                          </a:solidFill>
                          <a:effectLst/>
                          <a:latin typeface="Tahoma"/>
                        </a:rPr>
                        <a:t>7</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a:effectLst/>
                          <a:latin typeface="Tahoma"/>
                        </a:rPr>
                        <a:t>Portugal</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a:effectLst/>
                          <a:latin typeface="Tahoma"/>
                        </a:rPr>
                        <a:t>72.5</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67189">
                <a:tc>
                  <a:txBody>
                    <a:bodyPr/>
                    <a:lstStyle/>
                    <a:p>
                      <a:pPr algn="ctr"/>
                      <a:r>
                        <a:rPr lang="en-US" sz="2000" b="1">
                          <a:solidFill>
                            <a:schemeClr val="bg2">
                              <a:lumMod val="60000"/>
                              <a:lumOff val="40000"/>
                            </a:schemeClr>
                          </a:solidFill>
                          <a:effectLst/>
                          <a:latin typeface="Tahoma"/>
                        </a:rPr>
                        <a:t>3</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a:effectLst/>
                          <a:latin typeface="Tahoma"/>
                        </a:rPr>
                        <a:t>Sweden</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a:effectLst/>
                          <a:latin typeface="Tahoma"/>
                        </a:rPr>
                        <a:t>84.0</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dirty="0">
                          <a:solidFill>
                            <a:schemeClr val="bg2">
                              <a:lumMod val="60000"/>
                              <a:lumOff val="40000"/>
                            </a:schemeClr>
                          </a:solidFill>
                          <a:effectLst/>
                          <a:latin typeface="Tahoma"/>
                        </a:rPr>
                        <a:t>8</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a:effectLst/>
                          <a:latin typeface="Tahoma"/>
                        </a:rPr>
                        <a:t>Luxembourg</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a:effectLst/>
                          <a:latin typeface="Tahoma"/>
                        </a:rPr>
                        <a:t>72.1</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67189">
                <a:tc>
                  <a:txBody>
                    <a:bodyPr/>
                    <a:lstStyle/>
                    <a:p>
                      <a:pPr algn="ctr"/>
                      <a:r>
                        <a:rPr lang="en-US" sz="2000" b="1">
                          <a:solidFill>
                            <a:schemeClr val="bg2">
                              <a:lumMod val="60000"/>
                              <a:lumOff val="40000"/>
                            </a:schemeClr>
                          </a:solidFill>
                          <a:effectLst/>
                          <a:latin typeface="Tahoma"/>
                        </a:rPr>
                        <a:t>4</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a:effectLst/>
                          <a:latin typeface="Tahoma"/>
                        </a:rPr>
                        <a:t>Australia</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a:effectLst/>
                          <a:latin typeface="Tahoma"/>
                        </a:rPr>
                        <a:t>82.7</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dirty="0">
                          <a:solidFill>
                            <a:schemeClr val="bg2">
                              <a:lumMod val="60000"/>
                              <a:lumOff val="40000"/>
                            </a:schemeClr>
                          </a:solidFill>
                          <a:effectLst/>
                          <a:latin typeface="Tahoma"/>
                        </a:rPr>
                        <a:t>9</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a:effectLst/>
                          <a:latin typeface="Tahoma"/>
                        </a:rPr>
                        <a:t>Singapore</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dirty="0">
                          <a:effectLst/>
                          <a:latin typeface="Tahoma"/>
                        </a:rPr>
                        <a:t>69.7</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676401">
                <a:tc>
                  <a:txBody>
                    <a:bodyPr/>
                    <a:lstStyle/>
                    <a:p>
                      <a:pPr algn="ctr"/>
                      <a:r>
                        <a:rPr lang="en-US" sz="2000" b="1" dirty="0">
                          <a:solidFill>
                            <a:schemeClr val="bg2">
                              <a:lumMod val="60000"/>
                              <a:lumOff val="40000"/>
                            </a:schemeClr>
                          </a:solidFill>
                          <a:effectLst/>
                          <a:latin typeface="Tahoma"/>
                        </a:rPr>
                        <a:t>5</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a:effectLst/>
                          <a:latin typeface="Tahoma"/>
                        </a:rPr>
                        <a:t>Finland</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a:effectLst/>
                          <a:latin typeface="Tahoma"/>
                        </a:rPr>
                        <a:t>78.1</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dirty="0">
                          <a:solidFill>
                            <a:schemeClr val="bg2">
                              <a:lumMod val="60000"/>
                              <a:lumOff val="40000"/>
                            </a:schemeClr>
                          </a:solidFill>
                          <a:effectLst/>
                          <a:latin typeface="Tahoma"/>
                        </a:rPr>
                        <a:t>10</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a:effectLst/>
                          <a:latin typeface="Tahoma"/>
                        </a:rPr>
                        <a:t>Austria</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dirty="0" smtClean="0">
                          <a:effectLst/>
                          <a:latin typeface="Tahoma"/>
                        </a:rPr>
                        <a:t>67.4</a:t>
                      </a:r>
                    </a:p>
                    <a:p>
                      <a:pPr algn="ctr"/>
                      <a:endParaRPr lang="en-US" sz="2000" b="1" dirty="0">
                        <a:effectLst/>
                        <a:latin typeface="Tahoma"/>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676401">
                <a:tc gridSpan="4">
                  <a:txBody>
                    <a:bodyPr/>
                    <a:lstStyle/>
                    <a:p>
                      <a:r>
                        <a:rPr lang="en-US" sz="2000" b="1" dirty="0">
                          <a:effectLst/>
                          <a:latin typeface="Tahoma"/>
                        </a:rPr>
                        <a:t>Source: </a:t>
                      </a:r>
                      <a:r>
                        <a:rPr lang="en-US" sz="2000" b="1" u="none" strike="noStrike" dirty="0">
                          <a:solidFill>
                            <a:srgbClr val="AD4290"/>
                          </a:solidFill>
                          <a:effectLst/>
                          <a:latin typeface="Tahoma"/>
                          <a:hlinkClick r:id="rId3"/>
                        </a:rPr>
                        <a:t>ITU and Wireless Intelligence</a:t>
                      </a:r>
                      <a:r>
                        <a:rPr lang="en-US" sz="2000" b="1" dirty="0">
                          <a:effectLst/>
                          <a:latin typeface="Tahoma"/>
                        </a:rPr>
                        <a:t> (2011)</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sz="2000" b="1" dirty="0">
                        <a:effectLst/>
                        <a:latin typeface="Tahoma"/>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938583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Mobile Matters?</a:t>
            </a:r>
            <a:endParaRPr lang="en-US" dirty="0"/>
          </a:p>
        </p:txBody>
      </p:sp>
      <p:sp>
        <p:nvSpPr>
          <p:cNvPr id="3" name="Content Placeholder 2"/>
          <p:cNvSpPr>
            <a:spLocks noGrp="1"/>
          </p:cNvSpPr>
          <p:nvPr>
            <p:ph idx="1"/>
          </p:nvPr>
        </p:nvSpPr>
        <p:spPr>
          <a:xfrm>
            <a:off x="250825" y="1341438"/>
            <a:ext cx="8713788" cy="4741862"/>
          </a:xfrm>
        </p:spPr>
        <p:txBody>
          <a:bodyPr/>
          <a:lstStyle/>
          <a:p>
            <a:r>
              <a:rPr lang="en-US" dirty="0"/>
              <a:t>One billion persons live a disability worldwide (WHO – World Bank Report on Disabilities)</a:t>
            </a:r>
          </a:p>
          <a:p>
            <a:r>
              <a:rPr lang="en-US" dirty="0" smtClean="0"/>
              <a:t>Convention on the Rights of Persons with Disabilities – Signed by 153 countries, ratified by 110</a:t>
            </a:r>
          </a:p>
          <a:p>
            <a:r>
              <a:rPr lang="en-US" dirty="0" smtClean="0"/>
              <a:t>Article 9 on accessibility</a:t>
            </a:r>
          </a:p>
          <a:p>
            <a:r>
              <a:rPr lang="en-US" dirty="0" smtClean="0"/>
              <a:t>New ecosystem with new players, new challenges and opportunities</a:t>
            </a:r>
          </a:p>
          <a:p>
            <a:endParaRPr lang="en-US" dirty="0" smtClean="0"/>
          </a:p>
          <a:p>
            <a:endParaRPr lang="en-US" dirty="0" smtClean="0"/>
          </a:p>
          <a:p>
            <a:endParaRPr lang="en-US" dirty="0"/>
          </a:p>
        </p:txBody>
      </p:sp>
    </p:spTree>
    <p:extLst>
      <p:ext uri="{BB962C8B-B14F-4D97-AF65-F5344CB8AC3E}">
        <p14:creationId xmlns:p14="http://schemas.microsoft.com/office/powerpoint/2010/main" val="667207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1" y="91439"/>
            <a:ext cx="8804366" cy="1119823"/>
          </a:xfrm>
        </p:spPr>
        <p:txBody>
          <a:bodyPr/>
          <a:lstStyle/>
          <a:p>
            <a:r>
              <a:rPr lang="en-US" sz="3000" dirty="0" smtClean="0"/>
              <a:t>The New Mobile Accessibility and Assistive Technologies Ecosyste</a:t>
            </a:r>
            <a:r>
              <a:rPr lang="en-US" sz="3000" dirty="0"/>
              <a:t>m</a:t>
            </a:r>
            <a:r>
              <a:rPr lang="en-US" sz="3000" dirty="0" smtClean="0"/>
              <a:t> </a:t>
            </a:r>
            <a:endParaRPr lang="en-US" sz="3000" dirty="0"/>
          </a:p>
        </p:txBody>
      </p:sp>
      <p:sp>
        <p:nvSpPr>
          <p:cNvPr id="3" name="Content Placeholder 2"/>
          <p:cNvSpPr>
            <a:spLocks noGrp="1"/>
          </p:cNvSpPr>
          <p:nvPr>
            <p:ph idx="1"/>
          </p:nvPr>
        </p:nvSpPr>
        <p:spPr>
          <a:xfrm>
            <a:off x="378823" y="1397726"/>
            <a:ext cx="8585790" cy="4685574"/>
          </a:xfrm>
        </p:spPr>
        <p:txBody>
          <a:bodyPr/>
          <a:lstStyle/>
          <a:p>
            <a:pPr lvl="0"/>
            <a:r>
              <a:rPr lang="en-US" sz="2000" dirty="0" smtClean="0"/>
              <a:t>Mobile </a:t>
            </a:r>
            <a:r>
              <a:rPr lang="en-US" sz="2000" dirty="0"/>
              <a:t>service providers </a:t>
            </a:r>
            <a:endParaRPr lang="en-US" sz="2000" dirty="0" smtClean="0"/>
          </a:p>
          <a:p>
            <a:pPr lvl="0"/>
            <a:r>
              <a:rPr lang="en-US" sz="2000" dirty="0"/>
              <a:t>Organizations of persons with disabilities and </a:t>
            </a:r>
            <a:r>
              <a:rPr lang="en-US" sz="2000" dirty="0" smtClean="0"/>
              <a:t>seniors users</a:t>
            </a:r>
            <a:endParaRPr lang="en-US" sz="2000" dirty="0"/>
          </a:p>
          <a:p>
            <a:pPr lvl="0"/>
            <a:r>
              <a:rPr lang="en-US" sz="2000" dirty="0"/>
              <a:t>Application developers</a:t>
            </a:r>
          </a:p>
          <a:p>
            <a:pPr lvl="0"/>
            <a:r>
              <a:rPr lang="en-US" sz="2000" dirty="0"/>
              <a:t>Handset manufacturers, operating systems, middleware vendors</a:t>
            </a:r>
          </a:p>
          <a:p>
            <a:pPr lvl="0"/>
            <a:r>
              <a:rPr lang="en-US" sz="2000" dirty="0"/>
              <a:t>Mobile devices accessories and </a:t>
            </a:r>
            <a:r>
              <a:rPr lang="en-US" sz="2000" dirty="0" smtClean="0"/>
              <a:t>peripherals</a:t>
            </a:r>
          </a:p>
          <a:p>
            <a:pPr lvl="0"/>
            <a:r>
              <a:rPr lang="en-US" sz="2000" dirty="0"/>
              <a:t>Telecom regulators and policy </a:t>
            </a:r>
            <a:r>
              <a:rPr lang="en-US" sz="2000" dirty="0" smtClean="0"/>
              <a:t>makers</a:t>
            </a:r>
            <a:endParaRPr lang="en-US" sz="2000" dirty="0"/>
          </a:p>
          <a:p>
            <a:pPr lvl="0"/>
            <a:r>
              <a:rPr lang="en-US" sz="2000" dirty="0" smtClean="0"/>
              <a:t>Cloud-based </a:t>
            </a:r>
            <a:r>
              <a:rPr lang="en-US" sz="2000" dirty="0"/>
              <a:t>solution providers</a:t>
            </a:r>
          </a:p>
          <a:p>
            <a:pPr lvl="0"/>
            <a:r>
              <a:rPr lang="en-US" sz="2000" dirty="0"/>
              <a:t>Information services, e-government and e-commerce providers</a:t>
            </a:r>
          </a:p>
          <a:p>
            <a:pPr lvl="0"/>
            <a:r>
              <a:rPr lang="en-US" sz="2000" dirty="0"/>
              <a:t>Remote </a:t>
            </a:r>
            <a:r>
              <a:rPr lang="en-US" sz="2000" dirty="0" smtClean="0"/>
              <a:t>services for </a:t>
            </a:r>
            <a:r>
              <a:rPr lang="en-US" sz="2000" dirty="0"/>
              <a:t>seniors and persons with disabilities</a:t>
            </a:r>
          </a:p>
          <a:p>
            <a:endParaRPr lang="en-US" sz="2000" dirty="0"/>
          </a:p>
        </p:txBody>
      </p:sp>
    </p:spTree>
    <p:extLst>
      <p:ext uri="{BB962C8B-B14F-4D97-AF65-F5344CB8AC3E}">
        <p14:creationId xmlns:p14="http://schemas.microsoft.com/office/powerpoint/2010/main" val="1058246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52399"/>
            <a:ext cx="9029699" cy="1058863"/>
          </a:xfrm>
        </p:spPr>
        <p:txBody>
          <a:bodyPr/>
          <a:lstStyle/>
          <a:p>
            <a:r>
              <a:rPr lang="en-US" sz="3000" dirty="0" smtClean="0"/>
              <a:t>AT&amp;T Case Study by G3ict – March 2011</a:t>
            </a:r>
            <a:br>
              <a:rPr lang="en-US" sz="3000" dirty="0" smtClean="0"/>
            </a:br>
            <a:r>
              <a:rPr lang="en-US" sz="3000" dirty="0" smtClean="0"/>
              <a:t>Universal Design, Customer Services</a:t>
            </a:r>
            <a:endParaRPr lang="en-US" sz="3000" dirty="0"/>
          </a:p>
        </p:txBody>
      </p:sp>
      <p:sp>
        <p:nvSpPr>
          <p:cNvPr id="4" name="Content Placeholder 3"/>
          <p:cNvSpPr>
            <a:spLocks noGrp="1"/>
          </p:cNvSpPr>
          <p:nvPr>
            <p:ph sz="half" idx="1"/>
          </p:nvPr>
        </p:nvSpPr>
        <p:spPr>
          <a:xfrm>
            <a:off x="250825" y="1341438"/>
            <a:ext cx="3644367" cy="4741862"/>
          </a:xfrm>
        </p:spPr>
        <p:txBody>
          <a:bodyPr/>
          <a:lstStyle/>
          <a:p>
            <a:pPr marL="0" indent="0">
              <a:buNone/>
            </a:pPr>
            <a:r>
              <a:rPr lang="en-US" dirty="0" smtClean="0"/>
              <a:t> </a:t>
            </a:r>
            <a:endParaRPr lang="en-US" dirty="0"/>
          </a:p>
        </p:txBody>
      </p:sp>
      <p:sp>
        <p:nvSpPr>
          <p:cNvPr id="5" name="Content Placeholder 4"/>
          <p:cNvSpPr>
            <a:spLocks noGrp="1"/>
          </p:cNvSpPr>
          <p:nvPr>
            <p:ph sz="half" idx="2"/>
          </p:nvPr>
        </p:nvSpPr>
        <p:spPr>
          <a:xfrm>
            <a:off x="4102100" y="1290638"/>
            <a:ext cx="4900613" cy="4741862"/>
          </a:xfrm>
        </p:spPr>
        <p:txBody>
          <a:bodyPr/>
          <a:lstStyle/>
          <a:p>
            <a:r>
              <a:rPr lang="en-US" sz="2400" dirty="0" smtClean="0"/>
              <a:t>Universal Design </a:t>
            </a:r>
          </a:p>
          <a:p>
            <a:r>
              <a:rPr lang="en-US" sz="2400" dirty="0" smtClean="0"/>
              <a:t>AAPAA: involving persons with disabilities in designing products and services</a:t>
            </a:r>
          </a:p>
          <a:p>
            <a:r>
              <a:rPr lang="en-US" sz="2400" dirty="0" smtClean="0"/>
              <a:t>Dedicated marketing</a:t>
            </a:r>
          </a:p>
          <a:p>
            <a:r>
              <a:rPr lang="en-US" sz="2400" dirty="0" smtClean="0"/>
              <a:t>Special rate plans</a:t>
            </a:r>
          </a:p>
          <a:p>
            <a:r>
              <a:rPr lang="en-US" sz="2400" dirty="0" smtClean="0"/>
              <a:t>Customer service</a:t>
            </a:r>
          </a:p>
          <a:p>
            <a:r>
              <a:rPr lang="en-US" sz="2400" dirty="0" smtClean="0"/>
              <a:t>160,000 employees trained on disability and accessibility issues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3" y="1295399"/>
            <a:ext cx="3630079" cy="468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6441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4294967295"/>
          </p:nvPr>
        </p:nvSpPr>
        <p:spPr>
          <a:xfrm>
            <a:off x="7019925" y="6624638"/>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HGP創英角ｺﾞｼｯｸUB" pitchFamily="50" charset="-128"/>
              </a:defRPr>
            </a:lvl1pPr>
            <a:lvl2pPr marL="742950" indent="-285750" eaLnBrk="0" hangingPunct="0">
              <a:defRPr kumimoji="1">
                <a:solidFill>
                  <a:schemeClr val="tx1"/>
                </a:solidFill>
                <a:latin typeface="Arial" pitchFamily="34" charset="0"/>
                <a:ea typeface="HGP創英角ｺﾞｼｯｸUB" pitchFamily="50" charset="-128"/>
              </a:defRPr>
            </a:lvl2pPr>
            <a:lvl3pPr marL="1143000" indent="-228600" eaLnBrk="0" hangingPunct="0">
              <a:defRPr kumimoji="1">
                <a:solidFill>
                  <a:schemeClr val="tx1"/>
                </a:solidFill>
                <a:latin typeface="Arial" pitchFamily="34" charset="0"/>
                <a:ea typeface="HGP創英角ｺﾞｼｯｸUB" pitchFamily="50" charset="-128"/>
              </a:defRPr>
            </a:lvl3pPr>
            <a:lvl4pPr marL="1600200" indent="-228600" eaLnBrk="0" hangingPunct="0">
              <a:defRPr kumimoji="1">
                <a:solidFill>
                  <a:schemeClr val="tx1"/>
                </a:solidFill>
                <a:latin typeface="Arial" pitchFamily="34" charset="0"/>
                <a:ea typeface="HGP創英角ｺﾞｼｯｸUB" pitchFamily="50" charset="-128"/>
              </a:defRPr>
            </a:lvl4pPr>
            <a:lvl5pPr marL="2057400" indent="-228600" eaLnBrk="0" hangingPunct="0">
              <a:defRPr kumimoji="1">
                <a:solidFill>
                  <a:schemeClr val="tx1"/>
                </a:solidFill>
                <a:latin typeface="Arial" pitchFamily="34"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9pPr>
          </a:lstStyle>
          <a:p>
            <a:pPr eaLnBrk="1" hangingPunct="1"/>
            <a:fld id="{7EB61C57-1731-4104-8B96-B4A4889C627E}" type="slidenum">
              <a:rPr lang="ja-JP" altLang="en-US">
                <a:solidFill>
                  <a:schemeClr val="bg1"/>
                </a:solidFill>
                <a:latin typeface="HGP創英角ｺﾞｼｯｸUB" pitchFamily="50" charset="-128"/>
              </a:rPr>
              <a:pPr eaLnBrk="1" hangingPunct="1"/>
              <a:t>8</a:t>
            </a:fld>
            <a:endParaRPr lang="en-US" altLang="ja-JP">
              <a:solidFill>
                <a:schemeClr val="bg1"/>
              </a:solidFill>
              <a:latin typeface="HGP創英角ｺﾞｼｯｸUB" pitchFamily="50" charset="-128"/>
            </a:endParaRPr>
          </a:p>
        </p:txBody>
      </p:sp>
      <p:graphicFrame>
        <p:nvGraphicFramePr>
          <p:cNvPr id="2050" name="Object 13"/>
          <p:cNvGraphicFramePr>
            <a:graphicFrameLocks noChangeAspect="1"/>
          </p:cNvGraphicFramePr>
          <p:nvPr/>
        </p:nvGraphicFramePr>
        <p:xfrm>
          <a:off x="323850" y="2159000"/>
          <a:ext cx="8207375" cy="3717925"/>
        </p:xfrm>
        <a:graphic>
          <a:graphicData uri="http://schemas.openxmlformats.org/presentationml/2006/ole">
            <mc:AlternateContent xmlns:mc="http://schemas.openxmlformats.org/markup-compatibility/2006">
              <mc:Choice xmlns:v="urn:schemas-microsoft-com:vml" Requires="v">
                <p:oleObj spid="_x0000_s1033" name="グラフ" r:id="rId4" imgW="11782473" imgH="5448181" progId="Excel.Chart.8">
                  <p:embed/>
                </p:oleObj>
              </mc:Choice>
              <mc:Fallback>
                <p:oleObj name="グラフ" r:id="rId4" imgW="11782473" imgH="544818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159000"/>
                        <a:ext cx="8207375" cy="371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Oval 14"/>
          <p:cNvSpPr>
            <a:spLocks noChangeArrowheads="1"/>
          </p:cNvSpPr>
          <p:nvPr/>
        </p:nvSpPr>
        <p:spPr bwMode="auto">
          <a:xfrm>
            <a:off x="6877050" y="3644900"/>
            <a:ext cx="936625" cy="9366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3" name="Text Box 16"/>
          <p:cNvSpPr txBox="1">
            <a:spLocks noChangeArrowheads="1"/>
          </p:cNvSpPr>
          <p:nvPr/>
        </p:nvSpPr>
        <p:spPr bwMode="auto">
          <a:xfrm>
            <a:off x="395288" y="1900238"/>
            <a:ext cx="647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HGP創英角ｺﾞｼｯｸUB" pitchFamily="50" charset="-128"/>
              </a:defRPr>
            </a:lvl1pPr>
            <a:lvl2pPr marL="742950" indent="-285750" eaLnBrk="0" hangingPunct="0">
              <a:defRPr kumimoji="1">
                <a:solidFill>
                  <a:schemeClr val="tx1"/>
                </a:solidFill>
                <a:latin typeface="Arial" pitchFamily="34" charset="0"/>
                <a:ea typeface="HGP創英角ｺﾞｼｯｸUB" pitchFamily="50" charset="-128"/>
              </a:defRPr>
            </a:lvl2pPr>
            <a:lvl3pPr marL="1143000" indent="-228600" eaLnBrk="0" hangingPunct="0">
              <a:defRPr kumimoji="1">
                <a:solidFill>
                  <a:schemeClr val="tx1"/>
                </a:solidFill>
                <a:latin typeface="Arial" pitchFamily="34" charset="0"/>
                <a:ea typeface="HGP創英角ｺﾞｼｯｸUB" pitchFamily="50" charset="-128"/>
              </a:defRPr>
            </a:lvl3pPr>
            <a:lvl4pPr marL="1600200" indent="-228600" eaLnBrk="0" hangingPunct="0">
              <a:defRPr kumimoji="1">
                <a:solidFill>
                  <a:schemeClr val="tx1"/>
                </a:solidFill>
                <a:latin typeface="Arial" pitchFamily="34" charset="0"/>
                <a:ea typeface="HGP創英角ｺﾞｼｯｸUB" pitchFamily="50" charset="-128"/>
              </a:defRPr>
            </a:lvl4pPr>
            <a:lvl5pPr marL="2057400" indent="-228600" eaLnBrk="0" hangingPunct="0">
              <a:defRPr kumimoji="1">
                <a:solidFill>
                  <a:schemeClr val="tx1"/>
                </a:solidFill>
                <a:latin typeface="Arial" pitchFamily="34"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9pPr>
          </a:lstStyle>
          <a:p>
            <a:pPr eaLnBrk="1" hangingPunct="1">
              <a:spcBef>
                <a:spcPct val="50000"/>
              </a:spcBef>
            </a:pPr>
            <a:r>
              <a:rPr lang="ja-JP" altLang="en-US" sz="1400">
                <a:latin typeface="Tahoma" pitchFamily="34" charset="0"/>
                <a:ea typeface="MS UI Gothic" pitchFamily="34" charset="-128"/>
                <a:cs typeface="Tahoma" pitchFamily="34" charset="0"/>
              </a:rPr>
              <a:t>（％）</a:t>
            </a:r>
          </a:p>
        </p:txBody>
      </p:sp>
      <p:sp>
        <p:nvSpPr>
          <p:cNvPr id="2054" name="Oval 17"/>
          <p:cNvSpPr>
            <a:spLocks noChangeArrowheads="1"/>
          </p:cNvSpPr>
          <p:nvPr/>
        </p:nvSpPr>
        <p:spPr bwMode="auto">
          <a:xfrm>
            <a:off x="5435600" y="2420938"/>
            <a:ext cx="936625" cy="9366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5" name="Oval 18"/>
          <p:cNvSpPr>
            <a:spLocks noChangeArrowheads="1"/>
          </p:cNvSpPr>
          <p:nvPr/>
        </p:nvSpPr>
        <p:spPr bwMode="auto">
          <a:xfrm>
            <a:off x="6227763" y="2924175"/>
            <a:ext cx="936625" cy="9366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6" name="Rectangle 20"/>
          <p:cNvSpPr>
            <a:spLocks noChangeArrowheads="1"/>
          </p:cNvSpPr>
          <p:nvPr/>
        </p:nvSpPr>
        <p:spPr bwMode="auto">
          <a:xfrm>
            <a:off x="203200" y="162981"/>
            <a:ext cx="8940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2800" b="1" dirty="0">
                <a:solidFill>
                  <a:schemeClr val="bg1"/>
                </a:solidFill>
                <a:latin typeface="Tahoma" pitchFamily="34" charset="0"/>
                <a:ea typeface="MS UI Gothic" pitchFamily="34" charset="-128"/>
              </a:rPr>
              <a:t>Trend of Cell Phone Usage Rates by </a:t>
            </a:r>
            <a:r>
              <a:rPr lang="en-US" altLang="ja-JP" sz="2800" b="1" dirty="0" smtClean="0">
                <a:solidFill>
                  <a:schemeClr val="bg1"/>
                </a:solidFill>
                <a:latin typeface="Tahoma" pitchFamily="34" charset="0"/>
                <a:ea typeface="MS UI Gothic" pitchFamily="34" charset="-128"/>
              </a:rPr>
              <a:t>Age in Japan: NTT DoCoMo </a:t>
            </a:r>
            <a:r>
              <a:rPr lang="en-US" altLang="ja-JP" sz="2800" b="1" dirty="0" err="1" smtClean="0">
                <a:solidFill>
                  <a:schemeClr val="bg1"/>
                </a:solidFill>
                <a:latin typeface="Tahoma" pitchFamily="34" charset="0"/>
                <a:ea typeface="MS UI Gothic" pitchFamily="34" charset="-128"/>
              </a:rPr>
              <a:t>Raku</a:t>
            </a:r>
            <a:r>
              <a:rPr lang="en-US" altLang="ja-JP" sz="2800" b="1" dirty="0" smtClean="0">
                <a:solidFill>
                  <a:schemeClr val="bg1"/>
                </a:solidFill>
                <a:latin typeface="Tahoma" pitchFamily="34" charset="0"/>
                <a:ea typeface="MS UI Gothic" pitchFamily="34" charset="-128"/>
              </a:rPr>
              <a:t> </a:t>
            </a:r>
            <a:r>
              <a:rPr lang="en-US" altLang="ja-JP" sz="2800" b="1" dirty="0" err="1" smtClean="0">
                <a:solidFill>
                  <a:schemeClr val="bg1"/>
                </a:solidFill>
                <a:latin typeface="Tahoma" pitchFamily="34" charset="0"/>
                <a:ea typeface="MS UI Gothic" pitchFamily="34" charset="-128"/>
              </a:rPr>
              <a:t>Raku</a:t>
            </a:r>
            <a:r>
              <a:rPr lang="en-US" altLang="ja-JP" sz="2800" b="1" dirty="0" smtClean="0">
                <a:solidFill>
                  <a:schemeClr val="bg1"/>
                </a:solidFill>
                <a:latin typeface="Tahoma" pitchFamily="34" charset="0"/>
                <a:ea typeface="MS UI Gothic" pitchFamily="34" charset="-128"/>
              </a:rPr>
              <a:t> Success Story</a:t>
            </a:r>
            <a:endParaRPr lang="en-US" altLang="ja-JP" sz="2800" b="1" dirty="0">
              <a:solidFill>
                <a:schemeClr val="bg1"/>
              </a:solidFill>
              <a:latin typeface="Tahoma" pitchFamily="34" charset="0"/>
              <a:ea typeface="MS UI Gothic" pitchFamily="34" charset="-128"/>
            </a:endParaRPr>
          </a:p>
        </p:txBody>
      </p:sp>
      <p:graphicFrame>
        <p:nvGraphicFramePr>
          <p:cNvPr id="361493" name="Group 21"/>
          <p:cNvGraphicFramePr>
            <a:graphicFrameLocks noGrp="1"/>
          </p:cNvGraphicFramePr>
          <p:nvPr>
            <p:extLst>
              <p:ext uri="{D42A27DB-BD31-4B8C-83A1-F6EECF244321}">
                <p14:modId xmlns:p14="http://schemas.microsoft.com/office/powerpoint/2010/main" val="2622591596"/>
              </p:ext>
            </p:extLst>
          </p:nvPr>
        </p:nvGraphicFramePr>
        <p:xfrm>
          <a:off x="450056" y="963613"/>
          <a:ext cx="9144000" cy="936625"/>
        </p:xfrm>
        <a:graphic>
          <a:graphicData uri="http://schemas.openxmlformats.org/drawingml/2006/table">
            <a:tbl>
              <a:tblPr/>
              <a:tblGrid>
                <a:gridCol w="9144000"/>
              </a:tblGrid>
              <a:tr h="936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Tahoma" pitchFamily="34" charset="0"/>
                          <a:ea typeface="MS UI Gothic" pitchFamily="34" charset="-128"/>
                        </a:rPr>
                        <a:t> 04-08: over-50 age bracket usage growth has been remarkable</a:t>
                      </a: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2059" name="Text Box 27"/>
          <p:cNvSpPr txBox="1">
            <a:spLocks noChangeArrowheads="1"/>
          </p:cNvSpPr>
          <p:nvPr/>
        </p:nvSpPr>
        <p:spPr bwMode="auto">
          <a:xfrm>
            <a:off x="203201" y="5805488"/>
            <a:ext cx="8724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HGP創英角ｺﾞｼｯｸUB" pitchFamily="50" charset="-128"/>
              </a:defRPr>
            </a:lvl1pPr>
            <a:lvl2pPr marL="742950" indent="-285750" eaLnBrk="0" hangingPunct="0">
              <a:defRPr kumimoji="1">
                <a:solidFill>
                  <a:schemeClr val="tx1"/>
                </a:solidFill>
                <a:latin typeface="Arial" pitchFamily="34" charset="0"/>
                <a:ea typeface="HGP創英角ｺﾞｼｯｸUB" pitchFamily="50" charset="-128"/>
              </a:defRPr>
            </a:lvl2pPr>
            <a:lvl3pPr marL="1143000" indent="-228600" eaLnBrk="0" hangingPunct="0">
              <a:defRPr kumimoji="1">
                <a:solidFill>
                  <a:schemeClr val="tx1"/>
                </a:solidFill>
                <a:latin typeface="Arial" pitchFamily="34" charset="0"/>
                <a:ea typeface="HGP創英角ｺﾞｼｯｸUB" pitchFamily="50" charset="-128"/>
              </a:defRPr>
            </a:lvl3pPr>
            <a:lvl4pPr marL="1600200" indent="-228600" eaLnBrk="0" hangingPunct="0">
              <a:defRPr kumimoji="1">
                <a:solidFill>
                  <a:schemeClr val="tx1"/>
                </a:solidFill>
                <a:latin typeface="Arial" pitchFamily="34" charset="0"/>
                <a:ea typeface="HGP創英角ｺﾞｼｯｸUB" pitchFamily="50" charset="-128"/>
              </a:defRPr>
            </a:lvl4pPr>
            <a:lvl5pPr marL="2057400" indent="-228600" eaLnBrk="0" hangingPunct="0">
              <a:defRPr kumimoji="1">
                <a:solidFill>
                  <a:schemeClr val="tx1"/>
                </a:solidFill>
                <a:latin typeface="Arial" pitchFamily="34"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9pPr>
          </a:lstStyle>
          <a:p>
            <a:pPr algn="r" eaLnBrk="1" hangingPunct="1">
              <a:spcBef>
                <a:spcPct val="50000"/>
              </a:spcBef>
            </a:pPr>
            <a:r>
              <a:rPr lang="en-US" altLang="ja-JP" sz="1200" dirty="0">
                <a:latin typeface="Tahoma" pitchFamily="34" charset="0"/>
                <a:ea typeface="MS UI Gothic" pitchFamily="34" charset="-128"/>
                <a:cs typeface="Tahoma" pitchFamily="34" charset="0"/>
              </a:rPr>
              <a:t>Source: </a:t>
            </a:r>
            <a:r>
              <a:rPr lang="en-US" altLang="ja-JP" sz="1200" dirty="0" smtClean="0">
                <a:latin typeface="Tahoma" pitchFamily="34" charset="0"/>
                <a:ea typeface="MS UI Gothic" pitchFamily="34" charset="-128"/>
                <a:cs typeface="Tahoma" pitchFamily="34" charset="0"/>
              </a:rPr>
              <a:t>NTT presentation at 2009 ITU-G3ict Bangkok meeting, Report </a:t>
            </a:r>
            <a:r>
              <a:rPr lang="en-US" altLang="ja-JP" sz="1200" dirty="0">
                <a:latin typeface="Tahoma" pitchFamily="34" charset="0"/>
                <a:ea typeface="MS UI Gothic" pitchFamily="34" charset="-128"/>
                <a:cs typeface="Tahoma" pitchFamily="34" charset="0"/>
              </a:rPr>
              <a:t>on Trends in Communications Use, Ministry of Internal Affairs and Communications (MIC)</a:t>
            </a:r>
          </a:p>
        </p:txBody>
      </p:sp>
    </p:spTree>
    <p:extLst>
      <p:ext uri="{BB962C8B-B14F-4D97-AF65-F5344CB8AC3E}">
        <p14:creationId xmlns:p14="http://schemas.microsoft.com/office/powerpoint/2010/main" val="194733718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M-Enabling Summit: Bringing Ecosystem Participants Together</a:t>
            </a:r>
            <a:endParaRPr lang="en-US" dirty="0"/>
          </a:p>
        </p:txBody>
      </p:sp>
      <p:sp>
        <p:nvSpPr>
          <p:cNvPr id="3" name="Content Placeholder 2"/>
          <p:cNvSpPr>
            <a:spLocks noGrp="1"/>
          </p:cNvSpPr>
          <p:nvPr>
            <p:ph idx="1"/>
          </p:nvPr>
        </p:nvSpPr>
        <p:spPr>
          <a:xfrm>
            <a:off x="444139" y="2155370"/>
            <a:ext cx="8321040" cy="3927927"/>
          </a:xfrm>
        </p:spPr>
        <p:txBody>
          <a:bodyPr/>
          <a:lstStyle/>
          <a:p>
            <a:pPr marL="0" indent="0">
              <a:buNone/>
            </a:pPr>
            <a:r>
              <a:rPr lang="en-US" sz="2800" dirty="0" smtClean="0"/>
              <a:t>To promote the awareness and implementation of accessible and assistive mobile solutions for seniors and persons with disabilities by sharing technologies, processes, policies and business models among stakeholders from around the world</a:t>
            </a:r>
            <a:endParaRPr lang="en-US" sz="2800" dirty="0"/>
          </a:p>
        </p:txBody>
      </p:sp>
    </p:spTree>
    <p:extLst>
      <p:ext uri="{BB962C8B-B14F-4D97-AF65-F5344CB8AC3E}">
        <p14:creationId xmlns:p14="http://schemas.microsoft.com/office/powerpoint/2010/main" val="8864766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isability, Accessibility and ICT in &amp;#x0D;&amp;#x0A;The Convention on the Rights of Persons with Disabilities&amp;#x0D;&amp;#x0A;&amp;#x0D;&amp;#x0A;By Axel Leblois&amp;#x0D;&amp;#x0A;Ex&quot;/&gt;&lt;property id=&quot;20307&quot; value=&quot;412&quot;/&gt;&lt;/object&gt;&lt;object type=&quot;3&quot; unique_id=&quot;10014&quot;&gt;&lt;property id=&quot;20148&quot; value=&quot;5&quot;/&gt;&lt;property id=&quot;20300&quot; value=&quot;Slide 20 - &amp;quot;Implementation: Areas of Opportunity&amp;quot;&quot;/&gt;&lt;property id=&quot;20307&quot; value=&quot;510&quot;/&gt;&lt;/object&gt;&lt;object type=&quot;3&quot; unique_id=&quot;10333&quot;&gt;&lt;property id=&quot;20148&quot; value=&quot;5&quot;/&gt;&lt;property id=&quot;20300&quot; value=&quot;Slide 7 - &amp;quot;Principles of the Convention &amp;amp; ICTs&amp;quot;&quot;/&gt;&lt;property id=&quot;20307&quot; value=&quot;517&quot;/&gt;&lt;/object&gt;&lt;object type=&quot;3&quot; unique_id=&quot;10340&quot;&gt;&lt;property id=&quot;20148&quot; value=&quot;5&quot;/&gt;&lt;property id=&quot;20300&quot; value=&quot;Slide 10 - &amp;quot;Main Dispositions with Implications for ICT Accessibility and Assistive Technologies &amp;#x0D;&amp;#x0A;&amp;quot;&quot;/&gt;&lt;property id=&quot;20307&quot; value=&quot;522&quot;/&gt;&lt;/object&gt;&lt;object type=&quot;3&quot; unique_id=&quot;10341&quot;&gt;&lt;property id=&quot;20148&quot; value=&quot;5&quot;/&gt;&lt;property id=&quot;20300&quot; value=&quot;Slide 11 - &amp;quot;Private Sector Services Accessibility&amp;quot;&quot;/&gt;&lt;property id=&quot;20307&quot; value=&quot;523&quot;/&gt;&lt;/object&gt;&lt;object type=&quot;3&quot; unique_id=&quot;10635&quot;&gt;&lt;property id=&quot;20148&quot; value=&quot;5&quot;/&gt;&lt;property id=&quot;20300&quot; value=&quot;Slide 4 - &amp;quot;“Disability” in the Convention on the         Rights of Persons with Disabilities&amp;quot;&quot;/&gt;&lt;property id=&quot;20307&quot; value=&quot;529&quot;/&gt;&lt;/object&gt;&lt;object type=&quot;3&quot; unique_id=&quot;10636&quot;&gt;&lt;property id=&quot;20148&quot; value=&quot;5&quot;/&gt;&lt;property id=&quot;20300&quot; value=&quot;Slide 5 - &amp;quot;Accessibility in the Convention on the Rights of Persons with Disabilities&amp;quot;&quot;/&gt;&lt;property id=&quot;20307&quot; value=&quot;530&quot;/&gt;&lt;/object&gt;&lt;object type=&quot;3&quot; unique_id=&quot;10917&quot;&gt;&lt;property id=&quot;20148&quot; value=&quot;5&quot;/&gt;&lt;property id=&quot;20300&quot; value=&quot;Slide 8 - &amp;quot;Accessibility Mandates: ICTs On Par with Physical Environment &amp;amp; Transportation&amp;quot;&quot;/&gt;&lt;property id=&quot;20307&quot; value=&quot;537&quot;/&gt;&lt;/object&gt;&lt;object type=&quot;3&quot; unique_id=&quot;10918&quot;&gt;&lt;property id=&quot;20148&quot; value=&quot;5&quot;/&gt;&lt;property id=&quot;20300&quot; value=&quot;Slide 9 - &amp;quot;Implications of Article 9&amp;quot;&quot;/&gt;&lt;property id=&quot;20307&quot; value=&quot;538&quot;/&gt;&lt;/object&gt;&lt;object type=&quot;3&quot; unique_id=&quot;11055&quot;&gt;&lt;property id=&quot;20148&quot; value=&quot;5&quot;/&gt;&lt;property id=&quot;20300&quot; value=&quot;Slide 3 - &amp;quot;Agenda&amp;quot;&quot;/&gt;&lt;property id=&quot;20307&quot; value=&quot;541&quot;/&gt;&lt;/object&gt;&lt;object type=&quot;3&quot; unique_id=&quot;11408&quot;&gt;&lt;property id=&quot;20148&quot; value=&quot;5&quot;/&gt;&lt;property id=&quot;20300&quot; value=&quot;Slide 18 - &amp;quot;6 - Promoting New Media and the Internet for Persons with Disabilities&amp;quot;&quot;/&gt;&lt;property id=&quot;20307&quot; value=&quot;544&quot;/&gt;&lt;/object&gt;&lt;object type=&quot;3&quot; unique_id=&quot;11409&quot;&gt;&lt;property id=&quot;20148&quot; value=&quot;5&quot;/&gt;&lt;property id=&quot;20300&quot; value=&quot;Slide 12 - &amp;quot; Special Dispositions Promoting Accessible &amp;amp; Assistive Technologies&amp;quot;&quot;/&gt;&lt;property id=&quot;20307&quot; value=&quot;546&quot;/&gt;&lt;/object&gt;&lt;object type=&quot;3&quot; unique_id=&quot;11410&quot;&gt;&lt;property id=&quot;20148&quot; value=&quot;5&quot;/&gt;&lt;property id=&quot;20300&quot; value=&quot;Slide 13 - &amp;quot;1 - Promoting R&amp;amp;D for Assistive Technologies&amp;quot;&quot;/&gt;&lt;property id=&quot;20307&quot; value=&quot;547&quot;/&gt;&lt;/object&gt;&lt;object type=&quot;3&quot; unique_id=&quot;11411&quot;&gt;&lt;property id=&quot;20148&quot; value=&quot;5&quot;/&gt;&lt;property id=&quot;20300&quot; value=&quot;Slide 14 - &amp;quot;2 - ICT Products Development&amp;quot;&quot;/&gt;&lt;property id=&quot;20307&quot; value=&quot;548&quot;/&gt;&lt;/object&gt;&lt;object type=&quot;3&quot; unique_id=&quot;11412&quot;&gt;&lt;property id=&quot;20148&quot; value=&quot;5&quot;/&gt;&lt;property id=&quot;20300&quot; value=&quot;Slide 15 - &amp;quot;3 - Reasonable Accommodation Defined and Mandated&amp;quot;&quot;/&gt;&lt;property id=&quot;20307&quot; value=&quot;549&quot;/&gt;&lt;/object&gt;&lt;object type=&quot;3&quot; unique_id=&quot;11413&quot;&gt;&lt;property id=&quot;20148&quot; value=&quot;5&quot;/&gt;&lt;property id=&quot;20300&quot; value=&quot;Slide 16 - &amp;quot;4 - Standards&amp;quot;&quot;/&gt;&lt;property id=&quot;20307&quot; value=&quot;550&quot;/&gt;&lt;/object&gt;&lt;object type=&quot;3&quot; unique_id=&quot;11414&quot;&gt;&lt;property id=&quot;20148&quot; value=&quot;5&quot;/&gt;&lt;property id=&quot;20300&quot; value=&quot;Slide 17 - &amp;quot;5 - Intellectual Property Rights&amp;quot;&quot;/&gt;&lt;property id=&quot;20307&quot; value=&quot;551&quot;/&gt;&lt;/object&gt;&lt;object type=&quot;3&quot; unique_id=&quot;11415&quot;&gt;&lt;property id=&quot;20148&quot; value=&quot;5&quot;/&gt;&lt;property id=&quot;20300&quot; value=&quot;Slide 19 - &amp;quot;Legislative and Regulatory Process&amp;quot;&quot;/&gt;&lt;property id=&quot;20307&quot; value=&quot;545&quot;/&gt;&lt;/object&gt;&lt;object type=&quot;3&quot; unique_id=&quot;11472&quot;&gt;&lt;property id=&quot;20148&quot; value=&quot;5&quot;/&gt;&lt;property id=&quot;20300&quot; value=&quot;Slide 2 - &amp;quot;G3ict Mission&amp;quot;&quot;/&gt;&lt;property id=&quot;20307&quot; value=&quot;553&quot;/&gt;&lt;/object&gt;&lt;object type=&quot;3&quot; unique_id=&quot;11473&quot;&gt;&lt;property id=&quot;20148&quot; value=&quot;5&quot;/&gt;&lt;property id=&quot;20300&quot; value=&quot;Slide 22 - &amp;quot;Thank You&amp;quot;&quot;/&gt;&lt;property id=&quot;20307&quot; value=&quot;552&quot;/&gt;&lt;/object&gt;&lt;object type=&quot;3&quot; unique_id=&quot;11590&quot;&gt;&lt;property id=&quot;20148&quot; value=&quot;5&quot;/&gt;&lt;property id=&quot;20300&quot; value=&quot;Slide 21 - &amp;quot;How to Start?&amp;quot;&quot;/&gt;&lt;property id=&quot;20307&quot; value=&quot;554&quot;/&gt;&lt;/object&gt;&lt;object type=&quot;3&quot; unique_id=&quot;11757&quot;&gt;&lt;property id=&quot;20148&quot; value=&quot;5&quot;/&gt;&lt;property id=&quot;20300&quot; value=&quot;Slide 6 - &amp;quot;The Pervasive Impact of ICTs on All Aspects of Life&amp;quot;&quot;/&gt;&lt;property id=&quot;20307&quot; value=&quot;555&quot;/&gt;&lt;/object&gt;&lt;/object&gt;&lt;/object&gt;&lt;/database&gt;"/>
  <p:tag name="SECTOMILLISECCONVERTED" val="1"/>
</p:tagLst>
</file>

<file path=ppt/theme/theme1.xml><?xml version="1.0" encoding="utf-8"?>
<a:theme xmlns:a="http://schemas.openxmlformats.org/drawingml/2006/main" name="1_ITU-e">
  <a:themeElements>
    <a:clrScheme name="1_ITU-e 5">
      <a:dk1>
        <a:srgbClr val="000000"/>
      </a:dk1>
      <a:lt1>
        <a:srgbClr val="FFFFFF"/>
      </a:lt1>
      <a:dk2>
        <a:srgbClr val="000000"/>
      </a:dk2>
      <a:lt2>
        <a:srgbClr val="000099"/>
      </a:lt2>
      <a:accent1>
        <a:srgbClr val="006699"/>
      </a:accent1>
      <a:accent2>
        <a:srgbClr val="006699"/>
      </a:accent2>
      <a:accent3>
        <a:srgbClr val="FFFFFF"/>
      </a:accent3>
      <a:accent4>
        <a:srgbClr val="000000"/>
      </a:accent4>
      <a:accent5>
        <a:srgbClr val="AAB8CA"/>
      </a:accent5>
      <a:accent6>
        <a:srgbClr val="005C8A"/>
      </a:accent6>
      <a:hlink>
        <a:srgbClr val="006699"/>
      </a:hlink>
      <a:folHlink>
        <a:srgbClr val="5F5F5F"/>
      </a:folHlink>
    </a:clrScheme>
    <a:fontScheme name="1_ITU-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TU-e 2">
        <a:dk1>
          <a:srgbClr val="000000"/>
        </a:dk1>
        <a:lt1>
          <a:srgbClr val="FFFFFF"/>
        </a:lt1>
        <a:dk2>
          <a:srgbClr val="000000"/>
        </a:dk2>
        <a:lt2>
          <a:srgbClr val="0000FF"/>
        </a:lt2>
        <a:accent1>
          <a:srgbClr val="00CC99"/>
        </a:accent1>
        <a:accent2>
          <a:srgbClr val="3333CC"/>
        </a:accent2>
        <a:accent3>
          <a:srgbClr val="FFFFFF"/>
        </a:accent3>
        <a:accent4>
          <a:srgbClr val="000000"/>
        </a:accent4>
        <a:accent5>
          <a:srgbClr val="AAE2CA"/>
        </a:accent5>
        <a:accent6>
          <a:srgbClr val="2D2DB9"/>
        </a:accent6>
        <a:hlink>
          <a:srgbClr val="3399FF"/>
        </a:hlink>
        <a:folHlink>
          <a:srgbClr val="9999FF"/>
        </a:folHlink>
      </a:clrScheme>
      <a:clrMap bg1="lt1" tx1="dk1" bg2="lt2" tx2="dk2" accent1="accent1" accent2="accent2" accent3="accent3" accent4="accent4" accent5="accent5" accent6="accent6" hlink="hlink" folHlink="folHlink"/>
    </a:extraClrScheme>
    <a:extraClrScheme>
      <a:clrScheme name="1_ITU-e 3">
        <a:dk1>
          <a:srgbClr val="000000"/>
        </a:dk1>
        <a:lt1>
          <a:srgbClr val="FFFFFF"/>
        </a:lt1>
        <a:dk2>
          <a:srgbClr val="000000"/>
        </a:dk2>
        <a:lt2>
          <a:srgbClr val="000099"/>
        </a:lt2>
        <a:accent1>
          <a:srgbClr val="FFCC00"/>
        </a:accent1>
        <a:accent2>
          <a:srgbClr val="3333CC"/>
        </a:accent2>
        <a:accent3>
          <a:srgbClr val="FFFFFF"/>
        </a:accent3>
        <a:accent4>
          <a:srgbClr val="000000"/>
        </a:accent4>
        <a:accent5>
          <a:srgbClr val="FFE2AA"/>
        </a:accent5>
        <a:accent6>
          <a:srgbClr val="2D2DB9"/>
        </a:accent6>
        <a:hlink>
          <a:srgbClr val="3399FF"/>
        </a:hlink>
        <a:folHlink>
          <a:srgbClr val="5F5F5F"/>
        </a:folHlink>
      </a:clrScheme>
      <a:clrMap bg1="lt1" tx1="dk1" bg2="lt2" tx2="dk2" accent1="accent1" accent2="accent2" accent3="accent3" accent4="accent4" accent5="accent5" accent6="accent6" hlink="hlink" folHlink="folHlink"/>
    </a:extraClrScheme>
    <a:extraClrScheme>
      <a:clrScheme name="1_ITU-e 4">
        <a:dk1>
          <a:srgbClr val="000000"/>
        </a:dk1>
        <a:lt1>
          <a:srgbClr val="FFFFFF"/>
        </a:lt1>
        <a:dk2>
          <a:srgbClr val="000000"/>
        </a:dk2>
        <a:lt2>
          <a:srgbClr val="000099"/>
        </a:lt2>
        <a:accent1>
          <a:srgbClr val="006699"/>
        </a:accent1>
        <a:accent2>
          <a:srgbClr val="CC3300"/>
        </a:accent2>
        <a:accent3>
          <a:srgbClr val="FFFFFF"/>
        </a:accent3>
        <a:accent4>
          <a:srgbClr val="000000"/>
        </a:accent4>
        <a:accent5>
          <a:srgbClr val="AAB8CA"/>
        </a:accent5>
        <a:accent6>
          <a:srgbClr val="B92D00"/>
        </a:accent6>
        <a:hlink>
          <a:srgbClr val="FF9900"/>
        </a:hlink>
        <a:folHlink>
          <a:srgbClr val="5F5F5F"/>
        </a:folHlink>
      </a:clrScheme>
      <a:clrMap bg1="lt1" tx1="dk1" bg2="lt2" tx2="dk2" accent1="accent1" accent2="accent2" accent3="accent3" accent4="accent4" accent5="accent5" accent6="accent6" hlink="hlink" folHlink="folHlink"/>
    </a:extraClrScheme>
    <a:extraClrScheme>
      <a:clrScheme name="1_ITU-e 5">
        <a:dk1>
          <a:srgbClr val="000000"/>
        </a:dk1>
        <a:lt1>
          <a:srgbClr val="FFFFFF"/>
        </a:lt1>
        <a:dk2>
          <a:srgbClr val="000000"/>
        </a:dk2>
        <a:lt2>
          <a:srgbClr val="000099"/>
        </a:lt2>
        <a:accent1>
          <a:srgbClr val="006699"/>
        </a:accent1>
        <a:accent2>
          <a:srgbClr val="006699"/>
        </a:accent2>
        <a:accent3>
          <a:srgbClr val="FFFFFF"/>
        </a:accent3>
        <a:accent4>
          <a:srgbClr val="000000"/>
        </a:accent4>
        <a:accent5>
          <a:srgbClr val="AAB8CA"/>
        </a:accent5>
        <a:accent6>
          <a:srgbClr val="005C8A"/>
        </a:accent6>
        <a:hlink>
          <a:srgbClr val="006699"/>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8741</TotalTime>
  <Words>873</Words>
  <Application>Microsoft Office PowerPoint</Application>
  <PresentationFormat>On-screen Show (4:3)</PresentationFormat>
  <Paragraphs>211</Paragraphs>
  <Slides>16</Slides>
  <Notes>16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19" baseType="lpstr">
      <vt:lpstr>1_ITU-e</vt:lpstr>
      <vt:lpstr>Office Theme</vt:lpstr>
      <vt:lpstr>グラフ</vt:lpstr>
      <vt:lpstr>   M-Enabling:  A New Paradigm for  Persons with Disabilities   CSUN 2012 San Diego February 29, 2012  Axel Leblois Francesca Cesa Bianchi G3ict       </vt:lpstr>
      <vt:lpstr>Mobile Users: More Users in 2012 than Human Beings on the Planet </vt:lpstr>
      <vt:lpstr>Key Data Points: Mobile Broadband</vt:lpstr>
      <vt:lpstr>Top 10 Countries for Active Mobile Broadband Subscriptions  </vt:lpstr>
      <vt:lpstr>Why Mobile Matters?</vt:lpstr>
      <vt:lpstr>The New Mobile Accessibility and Assistive Technologies Ecosystem </vt:lpstr>
      <vt:lpstr>AT&amp;T Case Study by G3ict – March 2011 Universal Design, Customer Services</vt:lpstr>
      <vt:lpstr>PowerPoint Presentation</vt:lpstr>
      <vt:lpstr>M-Enabling Summit: Bringing Ecosystem Participants Together</vt:lpstr>
      <vt:lpstr>PowerPoint Presentation</vt:lpstr>
      <vt:lpstr>M-Enabling Summit 2011 Participants from 32 Countries</vt:lpstr>
      <vt:lpstr>Innovation Drivers for Mobile Assistive Technologies</vt:lpstr>
      <vt:lpstr>M-Enabling Summit Key Findings </vt:lpstr>
      <vt:lpstr>Mobile Accessibility on the Move</vt:lpstr>
      <vt:lpstr>PowerPoint Presentation</vt:lpstr>
      <vt:lpstr>Thank You</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Telecommunication  Union</dc:title>
  <dc:creator>F. Lambert</dc:creator>
  <cp:lastModifiedBy>Axel</cp:lastModifiedBy>
  <cp:revision>813</cp:revision>
  <cp:lastPrinted>2001-11-25T13:41:09Z</cp:lastPrinted>
  <dcterms:created xsi:type="dcterms:W3CDTF">2007-02-20T15:47:31Z</dcterms:created>
  <dcterms:modified xsi:type="dcterms:W3CDTF">2012-03-02T01:11:31Z</dcterms:modified>
</cp:coreProperties>
</file>